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4"/>
  </p:notesMasterIdLst>
  <p:sldIdLst>
    <p:sldId id="256" r:id="rId2"/>
    <p:sldId id="257" r:id="rId3"/>
    <p:sldId id="265" r:id="rId4"/>
    <p:sldId id="258" r:id="rId5"/>
    <p:sldId id="263" r:id="rId6"/>
    <p:sldId id="264" r:id="rId7"/>
    <p:sldId id="259" r:id="rId8"/>
    <p:sldId id="269" r:id="rId9"/>
    <p:sldId id="266" r:id="rId10"/>
    <p:sldId id="261" r:id="rId11"/>
    <p:sldId id="268"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E16EA7-8B3D-E74F-A31D-1F939C83B91F}" v="694" dt="2023-08-07T20:27:08.047"/>
    <p1510:client id="{FFFADFF9-28DB-C84D-798A-A020B15EF74D}" v="9" dt="2023-08-08T14:02:36.8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p:cViewPr varScale="1">
        <p:scale>
          <a:sx n="45" d="100"/>
          <a:sy n="45" d="100"/>
        </p:scale>
        <p:origin x="184" y="1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8.xml.rels><?xml version="1.0" encoding="UTF-8" standalone="yes"?>
<Relationships xmlns="http://schemas.openxmlformats.org/package/2006/relationships"><Relationship Id="rId8" Type="http://schemas.openxmlformats.org/officeDocument/2006/relationships/hyperlink" Target="https://www.cdc.gov/nchs/data/nvsr/nvsr72/nvsr72-01.pdf" TargetMode="External"/><Relationship Id="rId3" Type="http://schemas.openxmlformats.org/officeDocument/2006/relationships/hyperlink" Target="https://www.cms.gov/About-CMS/Agency-Information/OMH/equity-initiatives/rural-health/09032019-Maternal-Health-Care-in-Rural-Communities.pdf" TargetMode="External"/><Relationship Id="rId7" Type="http://schemas.openxmlformats.org/officeDocument/2006/relationships/hyperlink" Target="https://doi.org/10.1186/s12884-019-2190-1" TargetMode="External"/><Relationship Id="rId2" Type="http://schemas.openxmlformats.org/officeDocument/2006/relationships/hyperlink" Target="https://www.cdc.gov/reproductivehealth/maternal-mortality/pregnancy-mortality-surveillance-system.htm" TargetMode="External"/><Relationship Id="rId1" Type="http://schemas.openxmlformats.org/officeDocument/2006/relationships/hyperlink" Target="https://www.cdc.gov/reproductivehealth/maternal-mortality/disparities-pregnancy-related-deaths/infographic.html" TargetMode="External"/><Relationship Id="rId6" Type="http://schemas.openxmlformats.org/officeDocument/2006/relationships/hyperlink" Target="https://doi.org/10.1186/s13561-018-0190-x" TargetMode="External"/><Relationship Id="rId5" Type="http://schemas.openxmlformats.org/officeDocument/2006/relationships/hyperlink" Target="https://www.cdc.gov/nchs/data/nvsr/nvsr70/nvsr70-14.pdf" TargetMode="External"/><Relationship Id="rId4" Type="http://schemas.openxmlformats.org/officeDocument/2006/relationships/hyperlink" Target="https://doi.org/10.1177/17455065211019888"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8.xml.rels><?xml version="1.0" encoding="UTF-8" standalone="yes"?>
<Relationships xmlns="http://schemas.openxmlformats.org/package/2006/relationships"><Relationship Id="rId8" Type="http://schemas.openxmlformats.org/officeDocument/2006/relationships/hyperlink" Target="https://www.cdc.gov/nchs/data/nvsr/nvsr72/nvsr72-01.pdf" TargetMode="External"/><Relationship Id="rId3" Type="http://schemas.openxmlformats.org/officeDocument/2006/relationships/hyperlink" Target="https://www.cms.gov/About-CMS/Agency-Information/OMH/equity-initiatives/rural-health/09032019-Maternal-Health-Care-in-Rural-Communities.pdf" TargetMode="External"/><Relationship Id="rId7" Type="http://schemas.openxmlformats.org/officeDocument/2006/relationships/hyperlink" Target="https://doi.org/10.1186/s12884-019-2190-1" TargetMode="External"/><Relationship Id="rId2" Type="http://schemas.openxmlformats.org/officeDocument/2006/relationships/hyperlink" Target="https://www.cdc.gov/reproductivehealth/maternal-mortality/pregnancy-mortality-surveillance-system.htm" TargetMode="External"/><Relationship Id="rId1" Type="http://schemas.openxmlformats.org/officeDocument/2006/relationships/hyperlink" Target="https://www.cdc.gov/reproductivehealth/maternal-mortality/disparities-pregnancy-related-deaths/infographic.html" TargetMode="External"/><Relationship Id="rId6" Type="http://schemas.openxmlformats.org/officeDocument/2006/relationships/hyperlink" Target="https://doi.org/10.1186/s13561-018-0190-x" TargetMode="External"/><Relationship Id="rId5" Type="http://schemas.openxmlformats.org/officeDocument/2006/relationships/hyperlink" Target="https://www.cdc.gov/nchs/data/nvsr/nvsr70/nvsr70-14.pdf" TargetMode="External"/><Relationship Id="rId4" Type="http://schemas.openxmlformats.org/officeDocument/2006/relationships/hyperlink" Target="https://doi.org/10.1177/17455065211019888"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19B2C7-7B36-46C3-99E0-2B4D1E9E91DD}"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B7A1B6F7-6640-4969-927C-B777F7BE2377}">
      <dgm:prSet/>
      <dgm:spPr/>
      <dgm:t>
        <a:bodyPr/>
        <a:lstStyle/>
        <a:p>
          <a:pPr>
            <a:lnSpc>
              <a:spcPct val="100000"/>
            </a:lnSpc>
          </a:pPr>
          <a:r>
            <a:rPr lang="en-US"/>
            <a:t>Environment</a:t>
          </a:r>
        </a:p>
      </dgm:t>
    </dgm:pt>
    <dgm:pt modelId="{394CEF7A-0310-4EE6-AA6E-E25ACB2564DF}" type="parTrans" cxnId="{D74CE261-580D-436A-B610-E3AE2DEED7DD}">
      <dgm:prSet/>
      <dgm:spPr/>
      <dgm:t>
        <a:bodyPr/>
        <a:lstStyle/>
        <a:p>
          <a:endParaRPr lang="en-US"/>
        </a:p>
      </dgm:t>
    </dgm:pt>
    <dgm:pt modelId="{CE807C3E-8C99-429A-9607-93E0E36A7094}" type="sibTrans" cxnId="{D74CE261-580D-436A-B610-E3AE2DEED7DD}">
      <dgm:prSet/>
      <dgm:spPr/>
      <dgm:t>
        <a:bodyPr/>
        <a:lstStyle/>
        <a:p>
          <a:endParaRPr lang="en-US"/>
        </a:p>
      </dgm:t>
    </dgm:pt>
    <dgm:pt modelId="{026882C4-9242-4ED9-A0A6-4EDB378F3DF9}">
      <dgm:prSet/>
      <dgm:spPr/>
      <dgm:t>
        <a:bodyPr/>
        <a:lstStyle/>
        <a:p>
          <a:pPr>
            <a:lnSpc>
              <a:spcPct val="100000"/>
            </a:lnSpc>
          </a:pPr>
          <a:r>
            <a:rPr lang="en-US"/>
            <a:t>Economic</a:t>
          </a:r>
        </a:p>
      </dgm:t>
    </dgm:pt>
    <dgm:pt modelId="{D9FFE9E1-F31B-49FE-AAA0-7503D110AEDF}" type="parTrans" cxnId="{C01A02F2-66DC-41F7-9175-F3B9B8C7D498}">
      <dgm:prSet/>
      <dgm:spPr/>
      <dgm:t>
        <a:bodyPr/>
        <a:lstStyle/>
        <a:p>
          <a:endParaRPr lang="en-US"/>
        </a:p>
      </dgm:t>
    </dgm:pt>
    <dgm:pt modelId="{D9B4A288-BE3A-47D8-9813-580C55E2ED84}" type="sibTrans" cxnId="{C01A02F2-66DC-41F7-9175-F3B9B8C7D498}">
      <dgm:prSet/>
      <dgm:spPr/>
      <dgm:t>
        <a:bodyPr/>
        <a:lstStyle/>
        <a:p>
          <a:endParaRPr lang="en-US"/>
        </a:p>
      </dgm:t>
    </dgm:pt>
    <dgm:pt modelId="{3C267D4E-E5C1-4369-9EA9-C67B4A2FF439}">
      <dgm:prSet/>
      <dgm:spPr/>
      <dgm:t>
        <a:bodyPr/>
        <a:lstStyle/>
        <a:p>
          <a:pPr>
            <a:lnSpc>
              <a:spcPct val="100000"/>
            </a:lnSpc>
          </a:pPr>
          <a:r>
            <a:rPr lang="en-US"/>
            <a:t>Social</a:t>
          </a:r>
        </a:p>
      </dgm:t>
    </dgm:pt>
    <dgm:pt modelId="{64B24256-6094-4530-957E-FC25BB907FED}" type="parTrans" cxnId="{F0047249-38F1-4018-BA7A-B7CDE53CE5C4}">
      <dgm:prSet/>
      <dgm:spPr/>
      <dgm:t>
        <a:bodyPr/>
        <a:lstStyle/>
        <a:p>
          <a:endParaRPr lang="en-US"/>
        </a:p>
      </dgm:t>
    </dgm:pt>
    <dgm:pt modelId="{B5B511C3-25BB-4E6D-8C87-9E2321DD0DC4}" type="sibTrans" cxnId="{F0047249-38F1-4018-BA7A-B7CDE53CE5C4}">
      <dgm:prSet/>
      <dgm:spPr/>
      <dgm:t>
        <a:bodyPr/>
        <a:lstStyle/>
        <a:p>
          <a:endParaRPr lang="en-US"/>
        </a:p>
      </dgm:t>
    </dgm:pt>
    <dgm:pt modelId="{D703D25E-2AC3-4306-A031-7C097E6C6385}">
      <dgm:prSet phldr="0"/>
      <dgm:spPr/>
      <dgm:t>
        <a:bodyPr/>
        <a:lstStyle/>
        <a:p>
          <a:pPr rtl="0"/>
          <a:r>
            <a:rPr lang="en-US">
              <a:latin typeface="Sitka Subheading"/>
            </a:rPr>
            <a:t>Perinatal Care</a:t>
          </a:r>
        </a:p>
      </dgm:t>
    </dgm:pt>
    <dgm:pt modelId="{570CAE93-2C2E-461F-B66F-0DC6490D9D2E}" type="parTrans" cxnId="{83A59142-590D-42C2-AACC-051D35774C16}">
      <dgm:prSet/>
      <dgm:spPr/>
    </dgm:pt>
    <dgm:pt modelId="{3E5844C3-056C-40B2-8DF4-96D4B30B7FC4}" type="sibTrans" cxnId="{83A59142-590D-42C2-AACC-051D35774C16}">
      <dgm:prSet/>
      <dgm:spPr/>
    </dgm:pt>
    <dgm:pt modelId="{EF9DC103-E143-4C4D-9177-3EC316824C36}" type="pres">
      <dgm:prSet presAssocID="{BF19B2C7-7B36-46C3-99E0-2B4D1E9E91DD}" presName="root" presStyleCnt="0">
        <dgm:presLayoutVars>
          <dgm:dir/>
          <dgm:resizeHandles val="exact"/>
        </dgm:presLayoutVars>
      </dgm:prSet>
      <dgm:spPr/>
    </dgm:pt>
    <dgm:pt modelId="{1503C915-2700-4A8B-AAA1-4F28B262876B}" type="pres">
      <dgm:prSet presAssocID="{B7A1B6F7-6640-4969-927C-B777F7BE2377}" presName="compNode" presStyleCnt="0"/>
      <dgm:spPr/>
    </dgm:pt>
    <dgm:pt modelId="{6E3EE9F1-B2FD-45D2-A745-D1C14AE745CA}" type="pres">
      <dgm:prSet presAssocID="{B7A1B6F7-6640-4969-927C-B777F7BE237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stainability"/>
        </a:ext>
      </dgm:extLst>
    </dgm:pt>
    <dgm:pt modelId="{8AB564F9-AD89-410F-BBD7-D2EF58032179}" type="pres">
      <dgm:prSet presAssocID="{B7A1B6F7-6640-4969-927C-B777F7BE2377}" presName="spaceRect" presStyleCnt="0"/>
      <dgm:spPr/>
    </dgm:pt>
    <dgm:pt modelId="{5BE2387F-F3AA-4851-92A4-AB12DC9431DE}" type="pres">
      <dgm:prSet presAssocID="{B7A1B6F7-6640-4969-927C-B777F7BE2377}" presName="textRect" presStyleLbl="revTx" presStyleIdx="0" presStyleCnt="4">
        <dgm:presLayoutVars>
          <dgm:chMax val="1"/>
          <dgm:chPref val="1"/>
        </dgm:presLayoutVars>
      </dgm:prSet>
      <dgm:spPr/>
    </dgm:pt>
    <dgm:pt modelId="{B0D38F85-3282-4D1A-BEAF-67C5DDC27FE1}" type="pres">
      <dgm:prSet presAssocID="{CE807C3E-8C99-429A-9607-93E0E36A7094}" presName="sibTrans" presStyleCnt="0"/>
      <dgm:spPr/>
    </dgm:pt>
    <dgm:pt modelId="{3ADE57C2-4B37-45AB-A84B-045C6E0451D4}" type="pres">
      <dgm:prSet presAssocID="{026882C4-9242-4ED9-A0A6-4EDB378F3DF9}" presName="compNode" presStyleCnt="0"/>
      <dgm:spPr/>
    </dgm:pt>
    <dgm:pt modelId="{AF42D341-F071-405C-8CEB-D63BE5D13B7B}" type="pres">
      <dgm:prSet presAssocID="{026882C4-9242-4ED9-A0A6-4EDB378F3DF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ins"/>
        </a:ext>
      </dgm:extLst>
    </dgm:pt>
    <dgm:pt modelId="{F044DA89-784C-42F1-A73C-9AB67D4CBC9F}" type="pres">
      <dgm:prSet presAssocID="{026882C4-9242-4ED9-A0A6-4EDB378F3DF9}" presName="spaceRect" presStyleCnt="0"/>
      <dgm:spPr/>
    </dgm:pt>
    <dgm:pt modelId="{E08D7348-E299-4CBF-A124-63D2E7FDA1F1}" type="pres">
      <dgm:prSet presAssocID="{026882C4-9242-4ED9-A0A6-4EDB378F3DF9}" presName="textRect" presStyleLbl="revTx" presStyleIdx="1" presStyleCnt="4">
        <dgm:presLayoutVars>
          <dgm:chMax val="1"/>
          <dgm:chPref val="1"/>
        </dgm:presLayoutVars>
      </dgm:prSet>
      <dgm:spPr/>
    </dgm:pt>
    <dgm:pt modelId="{D93823C6-AFA0-4A29-AE4E-6169F9CA86C3}" type="pres">
      <dgm:prSet presAssocID="{D9B4A288-BE3A-47D8-9813-580C55E2ED84}" presName="sibTrans" presStyleCnt="0"/>
      <dgm:spPr/>
    </dgm:pt>
    <dgm:pt modelId="{ADC25C50-C791-48CD-9196-515842210B65}" type="pres">
      <dgm:prSet presAssocID="{3C267D4E-E5C1-4369-9EA9-C67B4A2FF439}" presName="compNode" presStyleCnt="0"/>
      <dgm:spPr/>
    </dgm:pt>
    <dgm:pt modelId="{54B9E05C-C7EE-449B-883D-519B158D2D75}" type="pres">
      <dgm:prSet presAssocID="{3C267D4E-E5C1-4369-9EA9-C67B4A2FF43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ocial Network"/>
        </a:ext>
      </dgm:extLst>
    </dgm:pt>
    <dgm:pt modelId="{CA1DFC1D-EEB0-46E8-A425-D12F14E9B52F}" type="pres">
      <dgm:prSet presAssocID="{3C267D4E-E5C1-4369-9EA9-C67B4A2FF439}" presName="spaceRect" presStyleCnt="0"/>
      <dgm:spPr/>
    </dgm:pt>
    <dgm:pt modelId="{81BC56AC-4BEC-4173-91DC-26A383621A74}" type="pres">
      <dgm:prSet presAssocID="{3C267D4E-E5C1-4369-9EA9-C67B4A2FF439}" presName="textRect" presStyleLbl="revTx" presStyleIdx="2" presStyleCnt="4">
        <dgm:presLayoutVars>
          <dgm:chMax val="1"/>
          <dgm:chPref val="1"/>
        </dgm:presLayoutVars>
      </dgm:prSet>
      <dgm:spPr/>
    </dgm:pt>
    <dgm:pt modelId="{245CE5DA-FDBE-4C74-AD8B-BFDDCAE3403A}" type="pres">
      <dgm:prSet presAssocID="{B5B511C3-25BB-4E6D-8C87-9E2321DD0DC4}" presName="sibTrans" presStyleCnt="0"/>
      <dgm:spPr/>
    </dgm:pt>
    <dgm:pt modelId="{444708E1-1363-402C-8858-322AE9E4850F}" type="pres">
      <dgm:prSet presAssocID="{D703D25E-2AC3-4306-A031-7C097E6C6385}" presName="compNode" presStyleCnt="0"/>
      <dgm:spPr/>
    </dgm:pt>
    <dgm:pt modelId="{F60468F1-2A30-4D1A-BCF7-103225D87F9A}" type="pres">
      <dgm:prSet presAssocID="{D703D25E-2AC3-4306-A031-7C097E6C6385}" presName="iconRect" presStyleLbl="node1" presStyleIdx="3" presStyleCnt="4"/>
      <dgm:spPr/>
    </dgm:pt>
    <dgm:pt modelId="{7DAFD7FA-408B-4452-9E48-8FB97E59517B}" type="pres">
      <dgm:prSet presAssocID="{D703D25E-2AC3-4306-A031-7C097E6C6385}" presName="spaceRect" presStyleCnt="0"/>
      <dgm:spPr/>
    </dgm:pt>
    <dgm:pt modelId="{94CC00AB-B639-4F5C-BC18-3A6BC9F0AD42}" type="pres">
      <dgm:prSet presAssocID="{D703D25E-2AC3-4306-A031-7C097E6C6385}" presName="textRect" presStyleLbl="revTx" presStyleIdx="3" presStyleCnt="4">
        <dgm:presLayoutVars>
          <dgm:chMax val="1"/>
          <dgm:chPref val="1"/>
        </dgm:presLayoutVars>
      </dgm:prSet>
      <dgm:spPr/>
    </dgm:pt>
  </dgm:ptLst>
  <dgm:cxnLst>
    <dgm:cxn modelId="{14CCB80F-6FC6-4A2C-A262-8F1705C79DDD}" type="presOf" srcId="{3C267D4E-E5C1-4369-9EA9-C67B4A2FF439}" destId="{81BC56AC-4BEC-4173-91DC-26A383621A74}" srcOrd="0" destOrd="0" presId="urn:microsoft.com/office/officeart/2018/2/layout/IconLabelList"/>
    <dgm:cxn modelId="{83A59142-590D-42C2-AACC-051D35774C16}" srcId="{BF19B2C7-7B36-46C3-99E0-2B4D1E9E91DD}" destId="{D703D25E-2AC3-4306-A031-7C097E6C6385}" srcOrd="3" destOrd="0" parTransId="{570CAE93-2C2E-461F-B66F-0DC6490D9D2E}" sibTransId="{3E5844C3-056C-40B2-8DF4-96D4B30B7FC4}"/>
    <dgm:cxn modelId="{F0047249-38F1-4018-BA7A-B7CDE53CE5C4}" srcId="{BF19B2C7-7B36-46C3-99E0-2B4D1E9E91DD}" destId="{3C267D4E-E5C1-4369-9EA9-C67B4A2FF439}" srcOrd="2" destOrd="0" parTransId="{64B24256-6094-4530-957E-FC25BB907FED}" sibTransId="{B5B511C3-25BB-4E6D-8C87-9E2321DD0DC4}"/>
    <dgm:cxn modelId="{D74CE261-580D-436A-B610-E3AE2DEED7DD}" srcId="{BF19B2C7-7B36-46C3-99E0-2B4D1E9E91DD}" destId="{B7A1B6F7-6640-4969-927C-B777F7BE2377}" srcOrd="0" destOrd="0" parTransId="{394CEF7A-0310-4EE6-AA6E-E25ACB2564DF}" sibTransId="{CE807C3E-8C99-429A-9607-93E0E36A7094}"/>
    <dgm:cxn modelId="{F8378C67-9306-4192-B4F6-C7A7C7E67CB2}" type="presOf" srcId="{BF19B2C7-7B36-46C3-99E0-2B4D1E9E91DD}" destId="{EF9DC103-E143-4C4D-9177-3EC316824C36}" srcOrd="0" destOrd="0" presId="urn:microsoft.com/office/officeart/2018/2/layout/IconLabelList"/>
    <dgm:cxn modelId="{B174AE6C-EF9C-4499-B2F4-710D757BE559}" type="presOf" srcId="{B7A1B6F7-6640-4969-927C-B777F7BE2377}" destId="{5BE2387F-F3AA-4851-92A4-AB12DC9431DE}" srcOrd="0" destOrd="0" presId="urn:microsoft.com/office/officeart/2018/2/layout/IconLabelList"/>
    <dgm:cxn modelId="{F7ACFB7C-AE6E-43A1-AB51-865885EDA36D}" type="presOf" srcId="{026882C4-9242-4ED9-A0A6-4EDB378F3DF9}" destId="{E08D7348-E299-4CBF-A124-63D2E7FDA1F1}" srcOrd="0" destOrd="0" presId="urn:microsoft.com/office/officeart/2018/2/layout/IconLabelList"/>
    <dgm:cxn modelId="{C83033CF-45B1-41FD-99ED-B9B7FEBAF4F7}" type="presOf" srcId="{D703D25E-2AC3-4306-A031-7C097E6C6385}" destId="{94CC00AB-B639-4F5C-BC18-3A6BC9F0AD42}" srcOrd="0" destOrd="0" presId="urn:microsoft.com/office/officeart/2018/2/layout/IconLabelList"/>
    <dgm:cxn modelId="{C01A02F2-66DC-41F7-9175-F3B9B8C7D498}" srcId="{BF19B2C7-7B36-46C3-99E0-2B4D1E9E91DD}" destId="{026882C4-9242-4ED9-A0A6-4EDB378F3DF9}" srcOrd="1" destOrd="0" parTransId="{D9FFE9E1-F31B-49FE-AAA0-7503D110AEDF}" sibTransId="{D9B4A288-BE3A-47D8-9813-580C55E2ED84}"/>
    <dgm:cxn modelId="{EB19AB7D-B32C-468B-9DE7-5B351D950CA7}" type="presParOf" srcId="{EF9DC103-E143-4C4D-9177-3EC316824C36}" destId="{1503C915-2700-4A8B-AAA1-4F28B262876B}" srcOrd="0" destOrd="0" presId="urn:microsoft.com/office/officeart/2018/2/layout/IconLabelList"/>
    <dgm:cxn modelId="{36C819A8-33F2-4A40-AF9D-5D5DF6F63B69}" type="presParOf" srcId="{1503C915-2700-4A8B-AAA1-4F28B262876B}" destId="{6E3EE9F1-B2FD-45D2-A745-D1C14AE745CA}" srcOrd="0" destOrd="0" presId="urn:microsoft.com/office/officeart/2018/2/layout/IconLabelList"/>
    <dgm:cxn modelId="{FCC51DE4-2C5C-4A8B-B7FF-8F5EE6BFBF20}" type="presParOf" srcId="{1503C915-2700-4A8B-AAA1-4F28B262876B}" destId="{8AB564F9-AD89-410F-BBD7-D2EF58032179}" srcOrd="1" destOrd="0" presId="urn:microsoft.com/office/officeart/2018/2/layout/IconLabelList"/>
    <dgm:cxn modelId="{47985D78-0E8B-4119-8E8D-4DB6B0D7F370}" type="presParOf" srcId="{1503C915-2700-4A8B-AAA1-4F28B262876B}" destId="{5BE2387F-F3AA-4851-92A4-AB12DC9431DE}" srcOrd="2" destOrd="0" presId="urn:microsoft.com/office/officeart/2018/2/layout/IconLabelList"/>
    <dgm:cxn modelId="{9DD3DA71-8DE0-460B-B130-60B585D1E829}" type="presParOf" srcId="{EF9DC103-E143-4C4D-9177-3EC316824C36}" destId="{B0D38F85-3282-4D1A-BEAF-67C5DDC27FE1}" srcOrd="1" destOrd="0" presId="urn:microsoft.com/office/officeart/2018/2/layout/IconLabelList"/>
    <dgm:cxn modelId="{62ECB55A-0864-471A-9735-30454AE58E8E}" type="presParOf" srcId="{EF9DC103-E143-4C4D-9177-3EC316824C36}" destId="{3ADE57C2-4B37-45AB-A84B-045C6E0451D4}" srcOrd="2" destOrd="0" presId="urn:microsoft.com/office/officeart/2018/2/layout/IconLabelList"/>
    <dgm:cxn modelId="{1B00A2DE-4809-4A7A-AEE2-ADF6F374905D}" type="presParOf" srcId="{3ADE57C2-4B37-45AB-A84B-045C6E0451D4}" destId="{AF42D341-F071-405C-8CEB-D63BE5D13B7B}" srcOrd="0" destOrd="0" presId="urn:microsoft.com/office/officeart/2018/2/layout/IconLabelList"/>
    <dgm:cxn modelId="{D7AD13A8-1523-4777-A5D2-DD14E1061395}" type="presParOf" srcId="{3ADE57C2-4B37-45AB-A84B-045C6E0451D4}" destId="{F044DA89-784C-42F1-A73C-9AB67D4CBC9F}" srcOrd="1" destOrd="0" presId="urn:microsoft.com/office/officeart/2018/2/layout/IconLabelList"/>
    <dgm:cxn modelId="{107AB543-010E-4338-8066-90B830C3D1B1}" type="presParOf" srcId="{3ADE57C2-4B37-45AB-A84B-045C6E0451D4}" destId="{E08D7348-E299-4CBF-A124-63D2E7FDA1F1}" srcOrd="2" destOrd="0" presId="urn:microsoft.com/office/officeart/2018/2/layout/IconLabelList"/>
    <dgm:cxn modelId="{36ED8340-996E-47D5-944B-D640F7807DC5}" type="presParOf" srcId="{EF9DC103-E143-4C4D-9177-3EC316824C36}" destId="{D93823C6-AFA0-4A29-AE4E-6169F9CA86C3}" srcOrd="3" destOrd="0" presId="urn:microsoft.com/office/officeart/2018/2/layout/IconLabelList"/>
    <dgm:cxn modelId="{0782CFFD-8D67-47D8-9CE6-78BEB293B542}" type="presParOf" srcId="{EF9DC103-E143-4C4D-9177-3EC316824C36}" destId="{ADC25C50-C791-48CD-9196-515842210B65}" srcOrd="4" destOrd="0" presId="urn:microsoft.com/office/officeart/2018/2/layout/IconLabelList"/>
    <dgm:cxn modelId="{935035BA-2F75-49E6-9EE9-BE611C1DF678}" type="presParOf" srcId="{ADC25C50-C791-48CD-9196-515842210B65}" destId="{54B9E05C-C7EE-449B-883D-519B158D2D75}" srcOrd="0" destOrd="0" presId="urn:microsoft.com/office/officeart/2018/2/layout/IconLabelList"/>
    <dgm:cxn modelId="{676A7BB7-BA7E-41A0-BF9D-0BB4F5CAB402}" type="presParOf" srcId="{ADC25C50-C791-48CD-9196-515842210B65}" destId="{CA1DFC1D-EEB0-46E8-A425-D12F14E9B52F}" srcOrd="1" destOrd="0" presId="urn:microsoft.com/office/officeart/2018/2/layout/IconLabelList"/>
    <dgm:cxn modelId="{D62E14FD-7048-42E2-A09C-DAF0031EC87B}" type="presParOf" srcId="{ADC25C50-C791-48CD-9196-515842210B65}" destId="{81BC56AC-4BEC-4173-91DC-26A383621A74}" srcOrd="2" destOrd="0" presId="urn:microsoft.com/office/officeart/2018/2/layout/IconLabelList"/>
    <dgm:cxn modelId="{9C28A443-AD45-42C6-B945-2D8C1F15C144}" type="presParOf" srcId="{EF9DC103-E143-4C4D-9177-3EC316824C36}" destId="{245CE5DA-FDBE-4C74-AD8B-BFDDCAE3403A}" srcOrd="5" destOrd="0" presId="urn:microsoft.com/office/officeart/2018/2/layout/IconLabelList"/>
    <dgm:cxn modelId="{F5E719BC-1492-4173-BD7B-67406B22BBE3}" type="presParOf" srcId="{EF9DC103-E143-4C4D-9177-3EC316824C36}" destId="{444708E1-1363-402C-8858-322AE9E4850F}" srcOrd="6" destOrd="0" presId="urn:microsoft.com/office/officeart/2018/2/layout/IconLabelList"/>
    <dgm:cxn modelId="{8BD21EF7-5389-4D46-97CB-01E26FA8A2A2}" type="presParOf" srcId="{444708E1-1363-402C-8858-322AE9E4850F}" destId="{F60468F1-2A30-4D1A-BCF7-103225D87F9A}" srcOrd="0" destOrd="0" presId="urn:microsoft.com/office/officeart/2018/2/layout/IconLabelList"/>
    <dgm:cxn modelId="{CC519986-3F25-4293-93E6-EC597566DD93}" type="presParOf" srcId="{444708E1-1363-402C-8858-322AE9E4850F}" destId="{7DAFD7FA-408B-4452-9E48-8FB97E59517B}" srcOrd="1" destOrd="0" presId="urn:microsoft.com/office/officeart/2018/2/layout/IconLabelList"/>
    <dgm:cxn modelId="{EE3B548C-733C-4583-B6E1-D068A4A36A98}" type="presParOf" srcId="{444708E1-1363-402C-8858-322AE9E4850F}" destId="{94CC00AB-B639-4F5C-BC18-3A6BC9F0AD4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11BDB3-8096-46A4-925C-CF8039DCCAE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87C5D91-9E19-425B-B55B-FEA5A6C70FD3}">
      <dgm:prSet phldrT="[Text]" phldr="0"/>
      <dgm:spPr/>
      <dgm:t>
        <a:bodyPr/>
        <a:lstStyle/>
        <a:p>
          <a:r>
            <a:rPr lang="en-US">
              <a:latin typeface="Arial"/>
              <a:cs typeface="Arial"/>
            </a:rPr>
            <a:t>Medicaid: 41%</a:t>
          </a:r>
          <a:endParaRPr lang="en-US"/>
        </a:p>
      </dgm:t>
    </dgm:pt>
    <dgm:pt modelId="{91E56847-E4E5-4913-B0D5-EE64B33B0B9A}" type="parTrans" cxnId="{A7D8D5DA-C821-49AD-92CF-889F6C549CF6}">
      <dgm:prSet/>
      <dgm:spPr/>
      <dgm:t>
        <a:bodyPr/>
        <a:lstStyle/>
        <a:p>
          <a:endParaRPr lang="en-US"/>
        </a:p>
      </dgm:t>
    </dgm:pt>
    <dgm:pt modelId="{7230F161-229A-4A58-AC2C-6E85A724EC52}" type="sibTrans" cxnId="{A7D8D5DA-C821-49AD-92CF-889F6C549CF6}">
      <dgm:prSet/>
      <dgm:spPr/>
      <dgm:t>
        <a:bodyPr/>
        <a:lstStyle/>
        <a:p>
          <a:endParaRPr lang="en-US"/>
        </a:p>
      </dgm:t>
    </dgm:pt>
    <dgm:pt modelId="{9DFF0538-DD6E-4F87-92A3-15127A96B5E7}">
      <dgm:prSet phldr="0"/>
      <dgm:spPr/>
      <dgm:t>
        <a:bodyPr/>
        <a:lstStyle/>
        <a:p>
          <a:pPr rtl="0"/>
          <a:r>
            <a:rPr lang="en-US">
              <a:latin typeface="Arial"/>
              <a:cs typeface="Arial"/>
            </a:rPr>
            <a:t>Births: 3,664, 292</a:t>
          </a:r>
        </a:p>
      </dgm:t>
    </dgm:pt>
    <dgm:pt modelId="{3D45D290-EE82-4B69-9343-D7F5823E3F30}" type="parTrans" cxnId="{2CCF9BE1-B663-4F20-8075-1A4D195EB878}">
      <dgm:prSet/>
      <dgm:spPr/>
    </dgm:pt>
    <dgm:pt modelId="{4A76A714-C15F-489B-B3C0-A86BC7881133}" type="sibTrans" cxnId="{2CCF9BE1-B663-4F20-8075-1A4D195EB878}">
      <dgm:prSet/>
      <dgm:spPr/>
    </dgm:pt>
    <dgm:pt modelId="{C444E48F-CD6E-438F-99CA-E52EE00BF785}">
      <dgm:prSet phldr="0"/>
      <dgm:spPr/>
      <dgm:t>
        <a:bodyPr/>
        <a:lstStyle/>
        <a:p>
          <a:r>
            <a:rPr lang="en-US">
              <a:latin typeface="Arial"/>
              <a:cs typeface="Arial"/>
            </a:rPr>
            <a:t>Mean Maternal Age: 27.3</a:t>
          </a:r>
        </a:p>
      </dgm:t>
    </dgm:pt>
    <dgm:pt modelId="{D6751A12-3BF7-4A21-9FD1-52623392A154}" type="parTrans" cxnId="{C810881D-9484-4242-B831-B254C8C1B797}">
      <dgm:prSet/>
      <dgm:spPr/>
    </dgm:pt>
    <dgm:pt modelId="{DBA39BE9-E537-4383-B4CC-837700633C81}" type="sibTrans" cxnId="{C810881D-9484-4242-B831-B254C8C1B797}">
      <dgm:prSet/>
      <dgm:spPr/>
    </dgm:pt>
    <dgm:pt modelId="{3CFC12F1-B520-4519-9A5D-748EAC83AADD}">
      <dgm:prSet phldr="0"/>
      <dgm:spPr/>
      <dgm:t>
        <a:bodyPr/>
        <a:lstStyle/>
        <a:p>
          <a:r>
            <a:rPr lang="en-US">
              <a:latin typeface="Arial"/>
              <a:cs typeface="Arial"/>
            </a:rPr>
            <a:t>Teenage Birth Rate: 13.9 per 1,000</a:t>
          </a:r>
        </a:p>
      </dgm:t>
    </dgm:pt>
    <dgm:pt modelId="{4AA8A82F-4FF1-465C-85A8-6FCBD806F3CD}" type="parTrans" cxnId="{44C56204-C449-464E-BCFC-1E7B21ED45EB}">
      <dgm:prSet/>
      <dgm:spPr/>
    </dgm:pt>
    <dgm:pt modelId="{1A1B20FD-B6EC-4A8A-A7DD-ED6C5A9A02BB}" type="sibTrans" cxnId="{44C56204-C449-464E-BCFC-1E7B21ED45EB}">
      <dgm:prSet/>
      <dgm:spPr/>
    </dgm:pt>
    <dgm:pt modelId="{9A705AF4-7D16-4F6B-A28E-19992F4D1025}">
      <dgm:prSet phldr="0"/>
      <dgm:spPr/>
      <dgm:t>
        <a:bodyPr/>
        <a:lstStyle/>
        <a:p>
          <a:r>
            <a:rPr lang="en-US">
              <a:latin typeface="Arial"/>
              <a:cs typeface="Arial"/>
            </a:rPr>
            <a:t>Unmarried: 40%</a:t>
          </a:r>
        </a:p>
      </dgm:t>
    </dgm:pt>
    <dgm:pt modelId="{4CD7CA81-AB86-4792-89AD-53D1A9EC1A7F}" type="parTrans" cxnId="{7C8EDFE8-F874-4213-82CC-5929F6E61449}">
      <dgm:prSet/>
      <dgm:spPr/>
    </dgm:pt>
    <dgm:pt modelId="{16E2897F-EFEC-4983-8BDD-A8EA0AD3C922}" type="sibTrans" cxnId="{7C8EDFE8-F874-4213-82CC-5929F6E61449}">
      <dgm:prSet/>
      <dgm:spPr/>
    </dgm:pt>
    <dgm:pt modelId="{2FD3AADB-7674-458D-AE47-979E59357F6F}">
      <dgm:prSet phldr="0"/>
      <dgm:spPr/>
      <dgm:t>
        <a:bodyPr/>
        <a:lstStyle/>
        <a:p>
          <a:r>
            <a:rPr lang="en-US">
              <a:latin typeface="Arial"/>
              <a:cs typeface="Arial"/>
            </a:rPr>
            <a:t>Tobacco Use: 4.6%</a:t>
          </a:r>
        </a:p>
      </dgm:t>
    </dgm:pt>
    <dgm:pt modelId="{84AA99DA-5622-4CE1-9BA0-EBEE6EF83B09}" type="parTrans" cxnId="{1E07D3C7-17C5-46A1-A8F8-0C34F4240E10}">
      <dgm:prSet/>
      <dgm:spPr/>
    </dgm:pt>
    <dgm:pt modelId="{C5D914A8-6EC1-4082-BB06-29B880E28AE8}" type="sibTrans" cxnId="{1E07D3C7-17C5-46A1-A8F8-0C34F4240E10}">
      <dgm:prSet/>
      <dgm:spPr/>
    </dgm:pt>
    <dgm:pt modelId="{57E14F59-1D23-4F85-8806-0F7D97ED4E43}">
      <dgm:prSet phldr="0"/>
      <dgm:spPr/>
      <dgm:t>
        <a:bodyPr/>
        <a:lstStyle/>
        <a:p>
          <a:r>
            <a:rPr lang="en-US">
              <a:latin typeface="Arial"/>
              <a:cs typeface="Arial"/>
            </a:rPr>
            <a:t>Prenatal Care within 1st Trimester: 78.3%</a:t>
          </a:r>
        </a:p>
      </dgm:t>
    </dgm:pt>
    <dgm:pt modelId="{9FA22CF4-7863-46D0-8DE0-5230925EC741}" type="parTrans" cxnId="{924350E5-68D2-4E7D-A095-7EB7F1D48CDC}">
      <dgm:prSet/>
      <dgm:spPr/>
    </dgm:pt>
    <dgm:pt modelId="{E42C2C46-C01F-411B-B3CE-F2EE1CAE33F4}" type="sibTrans" cxnId="{924350E5-68D2-4E7D-A095-7EB7F1D48CDC}">
      <dgm:prSet/>
      <dgm:spPr/>
    </dgm:pt>
    <dgm:pt modelId="{F7BC9336-51A0-49DD-AD04-8112D8008419}">
      <dgm:prSet phldr="0"/>
      <dgm:spPr/>
      <dgm:t>
        <a:bodyPr/>
        <a:lstStyle/>
        <a:p>
          <a:r>
            <a:rPr lang="en-US">
              <a:latin typeface="Arial"/>
              <a:cs typeface="Arial"/>
            </a:rPr>
            <a:t>Late or No Prenatal Care: 6.3%</a:t>
          </a:r>
        </a:p>
      </dgm:t>
    </dgm:pt>
    <dgm:pt modelId="{9D1800FA-B9FB-4BE5-8339-9D427E1C4C50}" type="parTrans" cxnId="{BC032BD2-484F-436E-8D43-90B0C06C9537}">
      <dgm:prSet/>
      <dgm:spPr/>
    </dgm:pt>
    <dgm:pt modelId="{0ACC219E-0D3E-4906-9CF8-464C9E971E4C}" type="sibTrans" cxnId="{BC032BD2-484F-436E-8D43-90B0C06C9537}">
      <dgm:prSet/>
      <dgm:spPr/>
    </dgm:pt>
    <dgm:pt modelId="{350E74A6-DDEA-49B2-9245-1248C2DC89EB}">
      <dgm:prSet phldr="0"/>
      <dgm:spPr/>
      <dgm:t>
        <a:bodyPr/>
        <a:lstStyle/>
        <a:p>
          <a:r>
            <a:rPr lang="en-US">
              <a:latin typeface="Arial"/>
              <a:cs typeface="Arial"/>
            </a:rPr>
            <a:t>Cesarean Delivery: 32.1%</a:t>
          </a:r>
        </a:p>
      </dgm:t>
    </dgm:pt>
    <dgm:pt modelId="{6030CF66-8E08-441C-AB3F-EC030C036017}" type="parTrans" cxnId="{B1141496-15D2-4D8B-8FAA-DA0FC3D9A132}">
      <dgm:prSet/>
      <dgm:spPr/>
    </dgm:pt>
    <dgm:pt modelId="{215D860D-2390-48F2-A9AF-CEAD5323F598}" type="sibTrans" cxnId="{B1141496-15D2-4D8B-8FAA-DA0FC3D9A132}">
      <dgm:prSet/>
      <dgm:spPr/>
    </dgm:pt>
    <dgm:pt modelId="{17BAFFA4-A3AE-4868-8D52-FF660FC112A4}">
      <dgm:prSet phldr="0"/>
      <dgm:spPr/>
      <dgm:t>
        <a:bodyPr/>
        <a:lstStyle/>
        <a:p>
          <a:r>
            <a:rPr lang="en-US">
              <a:latin typeface="Arial"/>
              <a:cs typeface="Arial"/>
            </a:rPr>
            <a:t>Private Insurance: 51.7%</a:t>
          </a:r>
        </a:p>
      </dgm:t>
    </dgm:pt>
    <dgm:pt modelId="{EA9BAC5E-CD52-445D-A0FF-5180AD7B431B}" type="parTrans" cxnId="{F61A5D21-5D06-41EF-B5F4-CB98A400A10B}">
      <dgm:prSet/>
      <dgm:spPr/>
    </dgm:pt>
    <dgm:pt modelId="{92573C53-7D43-4F2E-933B-4F182C0A6E9C}" type="sibTrans" cxnId="{F61A5D21-5D06-41EF-B5F4-CB98A400A10B}">
      <dgm:prSet/>
      <dgm:spPr/>
    </dgm:pt>
    <dgm:pt modelId="{557F08F5-A0DB-4072-B76E-FCD706F45F49}">
      <dgm:prSet phldr="0"/>
      <dgm:spPr/>
      <dgm:t>
        <a:bodyPr/>
        <a:lstStyle/>
        <a:p>
          <a:pPr rtl="0"/>
          <a:r>
            <a:rPr lang="en-US">
              <a:latin typeface="Arial"/>
              <a:cs typeface="Arial"/>
            </a:rPr>
            <a:t>Preterm Birth: 10.49%</a:t>
          </a:r>
        </a:p>
      </dgm:t>
    </dgm:pt>
    <dgm:pt modelId="{3CE65106-0F80-4FBC-BB2D-789E4AFB617C}" type="parTrans" cxnId="{5B4E663F-38BE-467B-8854-0A7E6976D4DE}">
      <dgm:prSet/>
      <dgm:spPr/>
    </dgm:pt>
    <dgm:pt modelId="{8E34B88C-0E6A-4454-B62B-E20A2C190952}" type="sibTrans" cxnId="{5B4E663F-38BE-467B-8854-0A7E6976D4DE}">
      <dgm:prSet/>
      <dgm:spPr/>
    </dgm:pt>
    <dgm:pt modelId="{B1628FDF-22D2-4958-B3A8-6DD988D8AC21}" type="pres">
      <dgm:prSet presAssocID="{0811BDB3-8096-46A4-925C-CF8039DCCAE7}" presName="diagram" presStyleCnt="0">
        <dgm:presLayoutVars>
          <dgm:dir/>
          <dgm:resizeHandles val="exact"/>
        </dgm:presLayoutVars>
      </dgm:prSet>
      <dgm:spPr/>
    </dgm:pt>
    <dgm:pt modelId="{03C1629C-F5DE-42D2-85CF-7E4BA45DC5DB}" type="pres">
      <dgm:prSet presAssocID="{9DFF0538-DD6E-4F87-92A3-15127A96B5E7}" presName="node" presStyleLbl="node1" presStyleIdx="0" presStyleCnt="11">
        <dgm:presLayoutVars>
          <dgm:bulletEnabled val="1"/>
        </dgm:presLayoutVars>
      </dgm:prSet>
      <dgm:spPr/>
    </dgm:pt>
    <dgm:pt modelId="{E1A8144E-56CE-4C7E-BD68-B9E6EBBFE9D7}" type="pres">
      <dgm:prSet presAssocID="{4A76A714-C15F-489B-B3C0-A86BC7881133}" presName="sibTrans" presStyleCnt="0"/>
      <dgm:spPr/>
    </dgm:pt>
    <dgm:pt modelId="{0955B02F-1D49-45F7-BEDB-5E83213465E4}" type="pres">
      <dgm:prSet presAssocID="{C444E48F-CD6E-438F-99CA-E52EE00BF785}" presName="node" presStyleLbl="node1" presStyleIdx="1" presStyleCnt="11">
        <dgm:presLayoutVars>
          <dgm:bulletEnabled val="1"/>
        </dgm:presLayoutVars>
      </dgm:prSet>
      <dgm:spPr/>
    </dgm:pt>
    <dgm:pt modelId="{381B710B-4968-42AA-9C23-B1943E65B6BD}" type="pres">
      <dgm:prSet presAssocID="{DBA39BE9-E537-4383-B4CC-837700633C81}" presName="sibTrans" presStyleCnt="0"/>
      <dgm:spPr/>
    </dgm:pt>
    <dgm:pt modelId="{B2C2CB05-EE13-4AAD-B3C6-9ACAD8049110}" type="pres">
      <dgm:prSet presAssocID="{3CFC12F1-B520-4519-9A5D-748EAC83AADD}" presName="node" presStyleLbl="node1" presStyleIdx="2" presStyleCnt="11">
        <dgm:presLayoutVars>
          <dgm:bulletEnabled val="1"/>
        </dgm:presLayoutVars>
      </dgm:prSet>
      <dgm:spPr/>
    </dgm:pt>
    <dgm:pt modelId="{68BC4A70-63A4-4381-AF2B-791B6244F1A9}" type="pres">
      <dgm:prSet presAssocID="{1A1B20FD-B6EC-4A8A-A7DD-ED6C5A9A02BB}" presName="sibTrans" presStyleCnt="0"/>
      <dgm:spPr/>
    </dgm:pt>
    <dgm:pt modelId="{9595C443-489F-4D78-AC68-5457FBA30763}" type="pres">
      <dgm:prSet presAssocID="{9A705AF4-7D16-4F6B-A28E-19992F4D1025}" presName="node" presStyleLbl="node1" presStyleIdx="3" presStyleCnt="11">
        <dgm:presLayoutVars>
          <dgm:bulletEnabled val="1"/>
        </dgm:presLayoutVars>
      </dgm:prSet>
      <dgm:spPr/>
    </dgm:pt>
    <dgm:pt modelId="{414A3BDF-CC9B-4BA5-983A-E40BBCB7AC73}" type="pres">
      <dgm:prSet presAssocID="{16E2897F-EFEC-4983-8BDD-A8EA0AD3C922}" presName="sibTrans" presStyleCnt="0"/>
      <dgm:spPr/>
    </dgm:pt>
    <dgm:pt modelId="{551178AB-0045-41B5-B206-21EB9A95E5EB}" type="pres">
      <dgm:prSet presAssocID="{2FD3AADB-7674-458D-AE47-979E59357F6F}" presName="node" presStyleLbl="node1" presStyleIdx="4" presStyleCnt="11">
        <dgm:presLayoutVars>
          <dgm:bulletEnabled val="1"/>
        </dgm:presLayoutVars>
      </dgm:prSet>
      <dgm:spPr/>
    </dgm:pt>
    <dgm:pt modelId="{6B7D4FCC-7D1C-44AD-9752-3E6077F75D59}" type="pres">
      <dgm:prSet presAssocID="{C5D914A8-6EC1-4082-BB06-29B880E28AE8}" presName="sibTrans" presStyleCnt="0"/>
      <dgm:spPr/>
    </dgm:pt>
    <dgm:pt modelId="{C0425574-7EE9-45AF-91AC-A52D88E4D504}" type="pres">
      <dgm:prSet presAssocID="{57E14F59-1D23-4F85-8806-0F7D97ED4E43}" presName="node" presStyleLbl="node1" presStyleIdx="5" presStyleCnt="11">
        <dgm:presLayoutVars>
          <dgm:bulletEnabled val="1"/>
        </dgm:presLayoutVars>
      </dgm:prSet>
      <dgm:spPr/>
    </dgm:pt>
    <dgm:pt modelId="{B96247DE-F104-4AAB-BEC9-8F3923A5CCFF}" type="pres">
      <dgm:prSet presAssocID="{E42C2C46-C01F-411B-B3CE-F2EE1CAE33F4}" presName="sibTrans" presStyleCnt="0"/>
      <dgm:spPr/>
    </dgm:pt>
    <dgm:pt modelId="{86862DAC-60D7-4664-9873-5B07F9B36DE4}" type="pres">
      <dgm:prSet presAssocID="{F7BC9336-51A0-49DD-AD04-8112D8008419}" presName="node" presStyleLbl="node1" presStyleIdx="6" presStyleCnt="11">
        <dgm:presLayoutVars>
          <dgm:bulletEnabled val="1"/>
        </dgm:presLayoutVars>
      </dgm:prSet>
      <dgm:spPr/>
    </dgm:pt>
    <dgm:pt modelId="{77AE49D7-651F-4381-B421-8BB01C23600D}" type="pres">
      <dgm:prSet presAssocID="{0ACC219E-0D3E-4906-9CF8-464C9E971E4C}" presName="sibTrans" presStyleCnt="0"/>
      <dgm:spPr/>
    </dgm:pt>
    <dgm:pt modelId="{F8595AA7-AF67-46C2-BFE7-8E711BF14EA4}" type="pres">
      <dgm:prSet presAssocID="{350E74A6-DDEA-49B2-9245-1248C2DC89EB}" presName="node" presStyleLbl="node1" presStyleIdx="7" presStyleCnt="11">
        <dgm:presLayoutVars>
          <dgm:bulletEnabled val="1"/>
        </dgm:presLayoutVars>
      </dgm:prSet>
      <dgm:spPr/>
    </dgm:pt>
    <dgm:pt modelId="{7080D58D-6083-4E5E-9DA4-70DE162B3627}" type="pres">
      <dgm:prSet presAssocID="{215D860D-2390-48F2-A9AF-CEAD5323F598}" presName="sibTrans" presStyleCnt="0"/>
      <dgm:spPr/>
    </dgm:pt>
    <dgm:pt modelId="{63A30299-AE88-4665-9579-D69928425BDB}" type="pres">
      <dgm:prSet presAssocID="{17BAFFA4-A3AE-4868-8D52-FF660FC112A4}" presName="node" presStyleLbl="node1" presStyleIdx="8" presStyleCnt="11">
        <dgm:presLayoutVars>
          <dgm:bulletEnabled val="1"/>
        </dgm:presLayoutVars>
      </dgm:prSet>
      <dgm:spPr/>
    </dgm:pt>
    <dgm:pt modelId="{DC7D51AD-21C4-47E0-8C66-0D8C88F5E5C8}" type="pres">
      <dgm:prSet presAssocID="{92573C53-7D43-4F2E-933B-4F182C0A6E9C}" presName="sibTrans" presStyleCnt="0"/>
      <dgm:spPr/>
    </dgm:pt>
    <dgm:pt modelId="{CD2D402A-DC20-4B3E-8472-5954BD6DBAF9}" type="pres">
      <dgm:prSet presAssocID="{487C5D91-9E19-425B-B55B-FEA5A6C70FD3}" presName="node" presStyleLbl="node1" presStyleIdx="9" presStyleCnt="11">
        <dgm:presLayoutVars>
          <dgm:bulletEnabled val="1"/>
        </dgm:presLayoutVars>
      </dgm:prSet>
      <dgm:spPr/>
    </dgm:pt>
    <dgm:pt modelId="{FAFB9598-3CD8-4868-B739-07F290E1A6ED}" type="pres">
      <dgm:prSet presAssocID="{7230F161-229A-4A58-AC2C-6E85A724EC52}" presName="sibTrans" presStyleCnt="0"/>
      <dgm:spPr/>
    </dgm:pt>
    <dgm:pt modelId="{283546C3-3DA0-4707-9B37-BA6D1A2A5BCF}" type="pres">
      <dgm:prSet presAssocID="{557F08F5-A0DB-4072-B76E-FCD706F45F49}" presName="node" presStyleLbl="node1" presStyleIdx="10" presStyleCnt="11">
        <dgm:presLayoutVars>
          <dgm:bulletEnabled val="1"/>
        </dgm:presLayoutVars>
      </dgm:prSet>
      <dgm:spPr/>
    </dgm:pt>
  </dgm:ptLst>
  <dgm:cxnLst>
    <dgm:cxn modelId="{44C56204-C449-464E-BCFC-1E7B21ED45EB}" srcId="{0811BDB3-8096-46A4-925C-CF8039DCCAE7}" destId="{3CFC12F1-B520-4519-9A5D-748EAC83AADD}" srcOrd="2" destOrd="0" parTransId="{4AA8A82F-4FF1-465C-85A8-6FCBD806F3CD}" sibTransId="{1A1B20FD-B6EC-4A8A-A7DD-ED6C5A9A02BB}"/>
    <dgm:cxn modelId="{05FAA509-D29D-444A-B76D-A8728F0C5D89}" type="presOf" srcId="{2FD3AADB-7674-458D-AE47-979E59357F6F}" destId="{551178AB-0045-41B5-B206-21EB9A95E5EB}" srcOrd="0" destOrd="0" presId="urn:microsoft.com/office/officeart/2005/8/layout/default"/>
    <dgm:cxn modelId="{529E5B11-B42A-4B7D-BD5D-B0A6BDF6B688}" type="presOf" srcId="{9DFF0538-DD6E-4F87-92A3-15127A96B5E7}" destId="{03C1629C-F5DE-42D2-85CF-7E4BA45DC5DB}" srcOrd="0" destOrd="0" presId="urn:microsoft.com/office/officeart/2005/8/layout/default"/>
    <dgm:cxn modelId="{C810881D-9484-4242-B831-B254C8C1B797}" srcId="{0811BDB3-8096-46A4-925C-CF8039DCCAE7}" destId="{C444E48F-CD6E-438F-99CA-E52EE00BF785}" srcOrd="1" destOrd="0" parTransId="{D6751A12-3BF7-4A21-9FD1-52623392A154}" sibTransId="{DBA39BE9-E537-4383-B4CC-837700633C81}"/>
    <dgm:cxn modelId="{F61A5D21-5D06-41EF-B5F4-CB98A400A10B}" srcId="{0811BDB3-8096-46A4-925C-CF8039DCCAE7}" destId="{17BAFFA4-A3AE-4868-8D52-FF660FC112A4}" srcOrd="8" destOrd="0" parTransId="{EA9BAC5E-CD52-445D-A0FF-5180AD7B431B}" sibTransId="{92573C53-7D43-4F2E-933B-4F182C0A6E9C}"/>
    <dgm:cxn modelId="{0D520A22-E2C9-4DF3-89F3-F2419C4C5B5F}" type="presOf" srcId="{3CFC12F1-B520-4519-9A5D-748EAC83AADD}" destId="{B2C2CB05-EE13-4AAD-B3C6-9ACAD8049110}" srcOrd="0" destOrd="0" presId="urn:microsoft.com/office/officeart/2005/8/layout/default"/>
    <dgm:cxn modelId="{A7441C3C-CC12-41AB-AFFD-26D72C613AF4}" type="presOf" srcId="{57E14F59-1D23-4F85-8806-0F7D97ED4E43}" destId="{C0425574-7EE9-45AF-91AC-A52D88E4D504}" srcOrd="0" destOrd="0" presId="urn:microsoft.com/office/officeart/2005/8/layout/default"/>
    <dgm:cxn modelId="{5B4E663F-38BE-467B-8854-0A7E6976D4DE}" srcId="{0811BDB3-8096-46A4-925C-CF8039DCCAE7}" destId="{557F08F5-A0DB-4072-B76E-FCD706F45F49}" srcOrd="10" destOrd="0" parTransId="{3CE65106-0F80-4FBC-BB2D-789E4AFB617C}" sibTransId="{8E34B88C-0E6A-4454-B62B-E20A2C190952}"/>
    <dgm:cxn modelId="{19058359-1FCC-44E2-9893-C046591B4030}" type="presOf" srcId="{9A705AF4-7D16-4F6B-A28E-19992F4D1025}" destId="{9595C443-489F-4D78-AC68-5457FBA30763}" srcOrd="0" destOrd="0" presId="urn:microsoft.com/office/officeart/2005/8/layout/default"/>
    <dgm:cxn modelId="{EC24065A-2B9B-4984-8137-7511C8999744}" type="presOf" srcId="{487C5D91-9E19-425B-B55B-FEA5A6C70FD3}" destId="{CD2D402A-DC20-4B3E-8472-5954BD6DBAF9}" srcOrd="0" destOrd="0" presId="urn:microsoft.com/office/officeart/2005/8/layout/default"/>
    <dgm:cxn modelId="{B1141496-15D2-4D8B-8FAA-DA0FC3D9A132}" srcId="{0811BDB3-8096-46A4-925C-CF8039DCCAE7}" destId="{350E74A6-DDEA-49B2-9245-1248C2DC89EB}" srcOrd="7" destOrd="0" parTransId="{6030CF66-8E08-441C-AB3F-EC030C036017}" sibTransId="{215D860D-2390-48F2-A9AF-CEAD5323F598}"/>
    <dgm:cxn modelId="{E762C096-D1CF-4E3C-AC19-B48EB1DE5845}" type="presOf" srcId="{F7BC9336-51A0-49DD-AD04-8112D8008419}" destId="{86862DAC-60D7-4664-9873-5B07F9B36DE4}" srcOrd="0" destOrd="0" presId="urn:microsoft.com/office/officeart/2005/8/layout/default"/>
    <dgm:cxn modelId="{529F6998-87B7-4C50-9B01-27B52C8874AA}" type="presOf" srcId="{17BAFFA4-A3AE-4868-8D52-FF660FC112A4}" destId="{63A30299-AE88-4665-9579-D69928425BDB}" srcOrd="0" destOrd="0" presId="urn:microsoft.com/office/officeart/2005/8/layout/default"/>
    <dgm:cxn modelId="{35AAEDA3-2F46-4E80-AF61-16D7337A67C2}" type="presOf" srcId="{C444E48F-CD6E-438F-99CA-E52EE00BF785}" destId="{0955B02F-1D49-45F7-BEDB-5E83213465E4}" srcOrd="0" destOrd="0" presId="urn:microsoft.com/office/officeart/2005/8/layout/default"/>
    <dgm:cxn modelId="{FB0A05A7-2DEA-4882-8E6E-B76024E73FB6}" type="presOf" srcId="{350E74A6-DDEA-49B2-9245-1248C2DC89EB}" destId="{F8595AA7-AF67-46C2-BFE7-8E711BF14EA4}" srcOrd="0" destOrd="0" presId="urn:microsoft.com/office/officeart/2005/8/layout/default"/>
    <dgm:cxn modelId="{1E07D3C7-17C5-46A1-A8F8-0C34F4240E10}" srcId="{0811BDB3-8096-46A4-925C-CF8039DCCAE7}" destId="{2FD3AADB-7674-458D-AE47-979E59357F6F}" srcOrd="4" destOrd="0" parTransId="{84AA99DA-5622-4CE1-9BA0-EBEE6EF83B09}" sibTransId="{C5D914A8-6EC1-4082-BB06-29B880E28AE8}"/>
    <dgm:cxn modelId="{E07C25CE-FC9B-4DE8-BF11-E3321DB611E4}" type="presOf" srcId="{557F08F5-A0DB-4072-B76E-FCD706F45F49}" destId="{283546C3-3DA0-4707-9B37-BA6D1A2A5BCF}" srcOrd="0" destOrd="0" presId="urn:microsoft.com/office/officeart/2005/8/layout/default"/>
    <dgm:cxn modelId="{BC032BD2-484F-436E-8D43-90B0C06C9537}" srcId="{0811BDB3-8096-46A4-925C-CF8039DCCAE7}" destId="{F7BC9336-51A0-49DD-AD04-8112D8008419}" srcOrd="6" destOrd="0" parTransId="{9D1800FA-B9FB-4BE5-8339-9D427E1C4C50}" sibTransId="{0ACC219E-0D3E-4906-9CF8-464C9E971E4C}"/>
    <dgm:cxn modelId="{CC9938D6-7538-49B7-9455-E190A31A3271}" type="presOf" srcId="{0811BDB3-8096-46A4-925C-CF8039DCCAE7}" destId="{B1628FDF-22D2-4958-B3A8-6DD988D8AC21}" srcOrd="0" destOrd="0" presId="urn:microsoft.com/office/officeart/2005/8/layout/default"/>
    <dgm:cxn modelId="{A7D8D5DA-C821-49AD-92CF-889F6C549CF6}" srcId="{0811BDB3-8096-46A4-925C-CF8039DCCAE7}" destId="{487C5D91-9E19-425B-B55B-FEA5A6C70FD3}" srcOrd="9" destOrd="0" parTransId="{91E56847-E4E5-4913-B0D5-EE64B33B0B9A}" sibTransId="{7230F161-229A-4A58-AC2C-6E85A724EC52}"/>
    <dgm:cxn modelId="{2CCF9BE1-B663-4F20-8075-1A4D195EB878}" srcId="{0811BDB3-8096-46A4-925C-CF8039DCCAE7}" destId="{9DFF0538-DD6E-4F87-92A3-15127A96B5E7}" srcOrd="0" destOrd="0" parTransId="{3D45D290-EE82-4B69-9343-D7F5823E3F30}" sibTransId="{4A76A714-C15F-489B-B3C0-A86BC7881133}"/>
    <dgm:cxn modelId="{924350E5-68D2-4E7D-A095-7EB7F1D48CDC}" srcId="{0811BDB3-8096-46A4-925C-CF8039DCCAE7}" destId="{57E14F59-1D23-4F85-8806-0F7D97ED4E43}" srcOrd="5" destOrd="0" parTransId="{9FA22CF4-7863-46D0-8DE0-5230925EC741}" sibTransId="{E42C2C46-C01F-411B-B3CE-F2EE1CAE33F4}"/>
    <dgm:cxn modelId="{7C8EDFE8-F874-4213-82CC-5929F6E61449}" srcId="{0811BDB3-8096-46A4-925C-CF8039DCCAE7}" destId="{9A705AF4-7D16-4F6B-A28E-19992F4D1025}" srcOrd="3" destOrd="0" parTransId="{4CD7CA81-AB86-4792-89AD-53D1A9EC1A7F}" sibTransId="{16E2897F-EFEC-4983-8BDD-A8EA0AD3C922}"/>
    <dgm:cxn modelId="{07C26323-7BC0-4BFD-825E-EC7D64E5B3F7}" type="presParOf" srcId="{B1628FDF-22D2-4958-B3A8-6DD988D8AC21}" destId="{03C1629C-F5DE-42D2-85CF-7E4BA45DC5DB}" srcOrd="0" destOrd="0" presId="urn:microsoft.com/office/officeart/2005/8/layout/default"/>
    <dgm:cxn modelId="{BCAEB341-8F48-4F60-94D5-2685AB8BAE3E}" type="presParOf" srcId="{B1628FDF-22D2-4958-B3A8-6DD988D8AC21}" destId="{E1A8144E-56CE-4C7E-BD68-B9E6EBBFE9D7}" srcOrd="1" destOrd="0" presId="urn:microsoft.com/office/officeart/2005/8/layout/default"/>
    <dgm:cxn modelId="{F0241D5D-1206-4D26-B16C-817DB799B09B}" type="presParOf" srcId="{B1628FDF-22D2-4958-B3A8-6DD988D8AC21}" destId="{0955B02F-1D49-45F7-BEDB-5E83213465E4}" srcOrd="2" destOrd="0" presId="urn:microsoft.com/office/officeart/2005/8/layout/default"/>
    <dgm:cxn modelId="{BDE0D1C9-B80A-4ECD-9DF6-EB3B1F4269AA}" type="presParOf" srcId="{B1628FDF-22D2-4958-B3A8-6DD988D8AC21}" destId="{381B710B-4968-42AA-9C23-B1943E65B6BD}" srcOrd="3" destOrd="0" presId="urn:microsoft.com/office/officeart/2005/8/layout/default"/>
    <dgm:cxn modelId="{30E1CB98-A4AC-4EF1-A244-F54D2CEC06D5}" type="presParOf" srcId="{B1628FDF-22D2-4958-B3A8-6DD988D8AC21}" destId="{B2C2CB05-EE13-4AAD-B3C6-9ACAD8049110}" srcOrd="4" destOrd="0" presId="urn:microsoft.com/office/officeart/2005/8/layout/default"/>
    <dgm:cxn modelId="{7C3B0763-161C-44B5-80CD-D2E14C108F20}" type="presParOf" srcId="{B1628FDF-22D2-4958-B3A8-6DD988D8AC21}" destId="{68BC4A70-63A4-4381-AF2B-791B6244F1A9}" srcOrd="5" destOrd="0" presId="urn:microsoft.com/office/officeart/2005/8/layout/default"/>
    <dgm:cxn modelId="{14CA2226-A6AB-40A8-9C4C-7BFA09AED0AE}" type="presParOf" srcId="{B1628FDF-22D2-4958-B3A8-6DD988D8AC21}" destId="{9595C443-489F-4D78-AC68-5457FBA30763}" srcOrd="6" destOrd="0" presId="urn:microsoft.com/office/officeart/2005/8/layout/default"/>
    <dgm:cxn modelId="{E411A283-2F32-480E-8590-506D7644FA18}" type="presParOf" srcId="{B1628FDF-22D2-4958-B3A8-6DD988D8AC21}" destId="{414A3BDF-CC9B-4BA5-983A-E40BBCB7AC73}" srcOrd="7" destOrd="0" presId="urn:microsoft.com/office/officeart/2005/8/layout/default"/>
    <dgm:cxn modelId="{A353597A-DD6E-4E8C-887E-79FC855660C1}" type="presParOf" srcId="{B1628FDF-22D2-4958-B3A8-6DD988D8AC21}" destId="{551178AB-0045-41B5-B206-21EB9A95E5EB}" srcOrd="8" destOrd="0" presId="urn:microsoft.com/office/officeart/2005/8/layout/default"/>
    <dgm:cxn modelId="{6CD7FFEB-621E-438D-8A7D-97F377D685DE}" type="presParOf" srcId="{B1628FDF-22D2-4958-B3A8-6DD988D8AC21}" destId="{6B7D4FCC-7D1C-44AD-9752-3E6077F75D59}" srcOrd="9" destOrd="0" presId="urn:microsoft.com/office/officeart/2005/8/layout/default"/>
    <dgm:cxn modelId="{9DEF9BA0-741B-4BD0-BFFB-0F974A3D1E41}" type="presParOf" srcId="{B1628FDF-22D2-4958-B3A8-6DD988D8AC21}" destId="{C0425574-7EE9-45AF-91AC-A52D88E4D504}" srcOrd="10" destOrd="0" presId="urn:microsoft.com/office/officeart/2005/8/layout/default"/>
    <dgm:cxn modelId="{04D0142C-2E09-4DD4-BE2A-C20FC554911C}" type="presParOf" srcId="{B1628FDF-22D2-4958-B3A8-6DD988D8AC21}" destId="{B96247DE-F104-4AAB-BEC9-8F3923A5CCFF}" srcOrd="11" destOrd="0" presId="urn:microsoft.com/office/officeart/2005/8/layout/default"/>
    <dgm:cxn modelId="{0E50D87F-D4F8-46AF-A69C-05CC2A6AACA1}" type="presParOf" srcId="{B1628FDF-22D2-4958-B3A8-6DD988D8AC21}" destId="{86862DAC-60D7-4664-9873-5B07F9B36DE4}" srcOrd="12" destOrd="0" presId="urn:microsoft.com/office/officeart/2005/8/layout/default"/>
    <dgm:cxn modelId="{9951F12B-7FC9-47E3-9275-BB03D09BFFE6}" type="presParOf" srcId="{B1628FDF-22D2-4958-B3A8-6DD988D8AC21}" destId="{77AE49D7-651F-4381-B421-8BB01C23600D}" srcOrd="13" destOrd="0" presId="urn:microsoft.com/office/officeart/2005/8/layout/default"/>
    <dgm:cxn modelId="{C374E04A-FC84-4B31-9669-0A51ABAAB95E}" type="presParOf" srcId="{B1628FDF-22D2-4958-B3A8-6DD988D8AC21}" destId="{F8595AA7-AF67-46C2-BFE7-8E711BF14EA4}" srcOrd="14" destOrd="0" presId="urn:microsoft.com/office/officeart/2005/8/layout/default"/>
    <dgm:cxn modelId="{512CBA0B-DFDB-4D70-A2A4-82485141A8B4}" type="presParOf" srcId="{B1628FDF-22D2-4958-B3A8-6DD988D8AC21}" destId="{7080D58D-6083-4E5E-9DA4-70DE162B3627}" srcOrd="15" destOrd="0" presId="urn:microsoft.com/office/officeart/2005/8/layout/default"/>
    <dgm:cxn modelId="{F6E077D8-C18A-485B-8056-8CC4002B1E41}" type="presParOf" srcId="{B1628FDF-22D2-4958-B3A8-6DD988D8AC21}" destId="{63A30299-AE88-4665-9579-D69928425BDB}" srcOrd="16" destOrd="0" presId="urn:microsoft.com/office/officeart/2005/8/layout/default"/>
    <dgm:cxn modelId="{2B9595C7-F12A-47A4-A0E0-00BD57D7EF90}" type="presParOf" srcId="{B1628FDF-22D2-4958-B3A8-6DD988D8AC21}" destId="{DC7D51AD-21C4-47E0-8C66-0D8C88F5E5C8}" srcOrd="17" destOrd="0" presId="urn:microsoft.com/office/officeart/2005/8/layout/default"/>
    <dgm:cxn modelId="{3116B712-949E-4DBC-A081-9B20FF799822}" type="presParOf" srcId="{B1628FDF-22D2-4958-B3A8-6DD988D8AC21}" destId="{CD2D402A-DC20-4B3E-8472-5954BD6DBAF9}" srcOrd="18" destOrd="0" presId="urn:microsoft.com/office/officeart/2005/8/layout/default"/>
    <dgm:cxn modelId="{C2CB3838-A650-4BB1-BBBF-458D4DEEA68E}" type="presParOf" srcId="{B1628FDF-22D2-4958-B3A8-6DD988D8AC21}" destId="{FAFB9598-3CD8-4868-B739-07F290E1A6ED}" srcOrd="19" destOrd="0" presId="urn:microsoft.com/office/officeart/2005/8/layout/default"/>
    <dgm:cxn modelId="{F1355B00-4440-417B-B6AC-28AE45EBAB69}" type="presParOf" srcId="{B1628FDF-22D2-4958-B3A8-6DD988D8AC21}" destId="{283546C3-3DA0-4707-9B37-BA6D1A2A5BCF}" srcOrd="2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9F972A-5769-470F-9AC0-CB1549C3C4D3}"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5E544D3C-BFE9-453B-B4FE-C5B63A0A493E}">
      <dgm:prSet phldr="0"/>
      <dgm:spPr/>
      <dgm:t>
        <a:bodyPr/>
        <a:lstStyle/>
        <a:p>
          <a:pPr rtl="0"/>
          <a:r>
            <a:rPr lang="en-US">
              <a:latin typeface="Sitka Subheading"/>
            </a:rPr>
            <a:t>Influential Factors</a:t>
          </a:r>
          <a:endParaRPr lang="en-US"/>
        </a:p>
      </dgm:t>
    </dgm:pt>
    <dgm:pt modelId="{72EFC9C7-382E-4C4A-91DE-659A710A2676}" type="parTrans" cxnId="{F7CC3BC1-7BB0-48F3-A2FA-61CD285B2D5D}">
      <dgm:prSet/>
      <dgm:spPr/>
      <dgm:t>
        <a:bodyPr/>
        <a:lstStyle/>
        <a:p>
          <a:endParaRPr lang="en-US"/>
        </a:p>
      </dgm:t>
    </dgm:pt>
    <dgm:pt modelId="{71030B27-5E2C-48A1-A567-CEB8FA7C7813}" type="sibTrans" cxnId="{F7CC3BC1-7BB0-48F3-A2FA-61CD285B2D5D}">
      <dgm:prSet/>
      <dgm:spPr/>
      <dgm:t>
        <a:bodyPr/>
        <a:lstStyle/>
        <a:p>
          <a:endParaRPr lang="en-US"/>
        </a:p>
      </dgm:t>
    </dgm:pt>
    <dgm:pt modelId="{219F4862-5344-4353-83B6-0C35BE94B460}">
      <dgm:prSet/>
      <dgm:spPr/>
      <dgm:t>
        <a:bodyPr/>
        <a:lstStyle/>
        <a:p>
          <a:r>
            <a:rPr lang="en-US"/>
            <a:t>Distance to healthcare</a:t>
          </a:r>
        </a:p>
      </dgm:t>
    </dgm:pt>
    <dgm:pt modelId="{3A4C458D-9803-462C-971B-59831E2147DF}" type="parTrans" cxnId="{FFD06F43-3144-4103-BBFE-8276DE3D036B}">
      <dgm:prSet/>
      <dgm:spPr/>
      <dgm:t>
        <a:bodyPr/>
        <a:lstStyle/>
        <a:p>
          <a:endParaRPr lang="en-US"/>
        </a:p>
      </dgm:t>
    </dgm:pt>
    <dgm:pt modelId="{AA11CD60-44CC-45F5-BC7D-92EF261F5BA0}" type="sibTrans" cxnId="{FFD06F43-3144-4103-BBFE-8276DE3D036B}">
      <dgm:prSet/>
      <dgm:spPr/>
      <dgm:t>
        <a:bodyPr/>
        <a:lstStyle/>
        <a:p>
          <a:endParaRPr lang="en-US"/>
        </a:p>
      </dgm:t>
    </dgm:pt>
    <dgm:pt modelId="{64EAC5E5-4CAD-49F4-8740-C94B0F47856B}">
      <dgm:prSet/>
      <dgm:spPr/>
      <dgm:t>
        <a:bodyPr/>
        <a:lstStyle/>
        <a:p>
          <a:r>
            <a:rPr lang="en-US"/>
            <a:t>Resources</a:t>
          </a:r>
        </a:p>
      </dgm:t>
    </dgm:pt>
    <dgm:pt modelId="{A6C22D8B-7E72-422D-9921-A4D1A68FF50D}" type="parTrans" cxnId="{F0CC7E66-4738-4F08-BDE7-6D962A4B1E30}">
      <dgm:prSet/>
      <dgm:spPr/>
      <dgm:t>
        <a:bodyPr/>
        <a:lstStyle/>
        <a:p>
          <a:endParaRPr lang="en-US"/>
        </a:p>
      </dgm:t>
    </dgm:pt>
    <dgm:pt modelId="{62E91C3D-D6DD-4FE1-8C12-C122668B3933}" type="sibTrans" cxnId="{F0CC7E66-4738-4F08-BDE7-6D962A4B1E30}">
      <dgm:prSet/>
      <dgm:spPr/>
      <dgm:t>
        <a:bodyPr/>
        <a:lstStyle/>
        <a:p>
          <a:endParaRPr lang="en-US"/>
        </a:p>
      </dgm:t>
    </dgm:pt>
    <dgm:pt modelId="{B9086ABB-BA47-4CBF-A60F-D3DB260EAFE5}">
      <dgm:prSet/>
      <dgm:spPr/>
      <dgm:t>
        <a:bodyPr/>
        <a:lstStyle/>
        <a:p>
          <a:r>
            <a:rPr lang="en-US"/>
            <a:t>Obesity Rates</a:t>
          </a:r>
        </a:p>
      </dgm:t>
    </dgm:pt>
    <dgm:pt modelId="{486ED987-586E-49A6-BE1C-CFFEF93C3640}" type="parTrans" cxnId="{FE20F105-06FC-42B1-AE7E-31B8003FB7B7}">
      <dgm:prSet/>
      <dgm:spPr/>
      <dgm:t>
        <a:bodyPr/>
        <a:lstStyle/>
        <a:p>
          <a:endParaRPr lang="en-US"/>
        </a:p>
      </dgm:t>
    </dgm:pt>
    <dgm:pt modelId="{01D3AC91-37BA-4F73-B3D6-76D999DFE185}" type="sibTrans" cxnId="{FE20F105-06FC-42B1-AE7E-31B8003FB7B7}">
      <dgm:prSet/>
      <dgm:spPr/>
      <dgm:t>
        <a:bodyPr/>
        <a:lstStyle/>
        <a:p>
          <a:endParaRPr lang="en-US"/>
        </a:p>
      </dgm:t>
    </dgm:pt>
    <dgm:pt modelId="{5D970C27-933F-4AA6-BF6D-5A5816D814F4}">
      <dgm:prSet/>
      <dgm:spPr/>
      <dgm:t>
        <a:bodyPr/>
        <a:lstStyle/>
        <a:p>
          <a:r>
            <a:rPr lang="en-US"/>
            <a:t>Smoking &amp; Substance Use</a:t>
          </a:r>
        </a:p>
      </dgm:t>
    </dgm:pt>
    <dgm:pt modelId="{A0B4C7C2-4889-438A-A627-21846D6577B4}" type="parTrans" cxnId="{817471E5-3D3C-406A-BFDE-28D702BAAF70}">
      <dgm:prSet/>
      <dgm:spPr/>
      <dgm:t>
        <a:bodyPr/>
        <a:lstStyle/>
        <a:p>
          <a:endParaRPr lang="en-US"/>
        </a:p>
      </dgm:t>
    </dgm:pt>
    <dgm:pt modelId="{1CDE7FA9-AA19-4527-A122-9DBC35FDE8E0}" type="sibTrans" cxnId="{817471E5-3D3C-406A-BFDE-28D702BAAF70}">
      <dgm:prSet/>
      <dgm:spPr/>
      <dgm:t>
        <a:bodyPr/>
        <a:lstStyle/>
        <a:p>
          <a:endParaRPr lang="en-US"/>
        </a:p>
      </dgm:t>
    </dgm:pt>
    <dgm:pt modelId="{63013882-CA8E-4FB4-A6EF-6B01BE9BD431}">
      <dgm:prSet/>
      <dgm:spPr/>
      <dgm:t>
        <a:bodyPr/>
        <a:lstStyle/>
        <a:p>
          <a:r>
            <a:rPr lang="en-US"/>
            <a:t>Maternal Age</a:t>
          </a:r>
        </a:p>
      </dgm:t>
    </dgm:pt>
    <dgm:pt modelId="{900662E0-7468-4095-B88B-82D182BC53B1}" type="parTrans" cxnId="{07AE6607-A127-4A1A-A859-655E44D9AF29}">
      <dgm:prSet/>
      <dgm:spPr/>
      <dgm:t>
        <a:bodyPr/>
        <a:lstStyle/>
        <a:p>
          <a:endParaRPr lang="en-US"/>
        </a:p>
      </dgm:t>
    </dgm:pt>
    <dgm:pt modelId="{79C8C3A0-A586-4FBD-AF50-D3FFEEDE5972}" type="sibTrans" cxnId="{07AE6607-A127-4A1A-A859-655E44D9AF29}">
      <dgm:prSet/>
      <dgm:spPr/>
      <dgm:t>
        <a:bodyPr/>
        <a:lstStyle/>
        <a:p>
          <a:endParaRPr lang="en-US"/>
        </a:p>
      </dgm:t>
    </dgm:pt>
    <dgm:pt modelId="{E2932462-B80A-4DB7-8A84-99E7F66251C3}">
      <dgm:prSet/>
      <dgm:spPr/>
      <dgm:t>
        <a:bodyPr/>
        <a:lstStyle/>
        <a:p>
          <a:r>
            <a:rPr lang="en-US"/>
            <a:t>Socioeconomic Status</a:t>
          </a:r>
        </a:p>
      </dgm:t>
    </dgm:pt>
    <dgm:pt modelId="{1CD5959C-5704-4744-BBBD-18CB18A47BD3}" type="parTrans" cxnId="{3173376E-8171-4B1D-BECB-080AD4448107}">
      <dgm:prSet/>
      <dgm:spPr/>
      <dgm:t>
        <a:bodyPr/>
        <a:lstStyle/>
        <a:p>
          <a:endParaRPr lang="en-US"/>
        </a:p>
      </dgm:t>
    </dgm:pt>
    <dgm:pt modelId="{881F07C8-6755-4374-BECA-2704C2E237E0}" type="sibTrans" cxnId="{3173376E-8171-4B1D-BECB-080AD4448107}">
      <dgm:prSet/>
      <dgm:spPr/>
      <dgm:t>
        <a:bodyPr/>
        <a:lstStyle/>
        <a:p>
          <a:endParaRPr lang="en-US"/>
        </a:p>
      </dgm:t>
    </dgm:pt>
    <dgm:pt modelId="{2E127BAB-C895-4723-9B52-4C7EB0BADCCB}">
      <dgm:prSet/>
      <dgm:spPr/>
      <dgm:t>
        <a:bodyPr/>
        <a:lstStyle/>
        <a:p>
          <a:r>
            <a:rPr lang="en-US"/>
            <a:t>Complications</a:t>
          </a:r>
        </a:p>
      </dgm:t>
    </dgm:pt>
    <dgm:pt modelId="{E63757AF-80E9-4C88-B520-693BB633C9B9}" type="parTrans" cxnId="{A8014DBD-C1C6-4B3C-AFF7-5FBCDD794928}">
      <dgm:prSet/>
      <dgm:spPr/>
      <dgm:t>
        <a:bodyPr/>
        <a:lstStyle/>
        <a:p>
          <a:endParaRPr lang="en-US"/>
        </a:p>
      </dgm:t>
    </dgm:pt>
    <dgm:pt modelId="{BE662A27-8575-4983-801A-064878BE6339}" type="sibTrans" cxnId="{A8014DBD-C1C6-4B3C-AFF7-5FBCDD794928}">
      <dgm:prSet/>
      <dgm:spPr/>
      <dgm:t>
        <a:bodyPr/>
        <a:lstStyle/>
        <a:p>
          <a:endParaRPr lang="en-US"/>
        </a:p>
      </dgm:t>
    </dgm:pt>
    <dgm:pt modelId="{BE6D5E22-367B-4BB6-9606-E19D5570D80A}">
      <dgm:prSet/>
      <dgm:spPr/>
      <dgm:t>
        <a:bodyPr/>
        <a:lstStyle/>
        <a:p>
          <a:r>
            <a:rPr lang="en-US"/>
            <a:t>Maternal Morbidity</a:t>
          </a:r>
        </a:p>
      </dgm:t>
    </dgm:pt>
    <dgm:pt modelId="{A8788070-FBA9-4014-8ADA-9091E789C195}" type="parTrans" cxnId="{586D4D07-FEC4-4CCF-BD9E-4CBA6C34F5DF}">
      <dgm:prSet/>
      <dgm:spPr/>
      <dgm:t>
        <a:bodyPr/>
        <a:lstStyle/>
        <a:p>
          <a:endParaRPr lang="en-US"/>
        </a:p>
      </dgm:t>
    </dgm:pt>
    <dgm:pt modelId="{E5494C0E-0C48-4A55-B106-90BDD795F0FD}" type="sibTrans" cxnId="{586D4D07-FEC4-4CCF-BD9E-4CBA6C34F5DF}">
      <dgm:prSet/>
      <dgm:spPr/>
      <dgm:t>
        <a:bodyPr/>
        <a:lstStyle/>
        <a:p>
          <a:endParaRPr lang="en-US"/>
        </a:p>
      </dgm:t>
    </dgm:pt>
    <dgm:pt modelId="{9B402BFB-5F16-483B-9A6C-6DFC9CD20C3F}">
      <dgm:prSet/>
      <dgm:spPr/>
      <dgm:t>
        <a:bodyPr/>
        <a:lstStyle/>
        <a:p>
          <a:r>
            <a:rPr lang="en-US"/>
            <a:t>Delivery</a:t>
          </a:r>
        </a:p>
      </dgm:t>
    </dgm:pt>
    <dgm:pt modelId="{1DA30308-5E24-4934-AA09-A407E4B16485}" type="parTrans" cxnId="{1A33F5E1-9E6E-4AAA-97DB-CF65E986F9B3}">
      <dgm:prSet/>
      <dgm:spPr/>
      <dgm:t>
        <a:bodyPr/>
        <a:lstStyle/>
        <a:p>
          <a:endParaRPr lang="en-US"/>
        </a:p>
      </dgm:t>
    </dgm:pt>
    <dgm:pt modelId="{7AEEED55-BF77-414D-BF92-5679DC5A6DD8}" type="sibTrans" cxnId="{1A33F5E1-9E6E-4AAA-97DB-CF65E986F9B3}">
      <dgm:prSet/>
      <dgm:spPr/>
      <dgm:t>
        <a:bodyPr/>
        <a:lstStyle/>
        <a:p>
          <a:endParaRPr lang="en-US"/>
        </a:p>
      </dgm:t>
    </dgm:pt>
    <dgm:pt modelId="{0A08832B-8301-4D5E-92FA-CB1B69178FBB}">
      <dgm:prSet/>
      <dgm:spPr/>
      <dgm:t>
        <a:bodyPr/>
        <a:lstStyle/>
        <a:p>
          <a:r>
            <a:rPr lang="en-US"/>
            <a:t>Severe </a:t>
          </a:r>
          <a:r>
            <a:rPr lang="en-US">
              <a:latin typeface="Sitka Subheading"/>
            </a:rPr>
            <a:t>Neonatal</a:t>
          </a:r>
          <a:r>
            <a:rPr lang="en-US"/>
            <a:t> </a:t>
          </a:r>
          <a:r>
            <a:rPr lang="en-US">
              <a:latin typeface="Sitka Subheading"/>
            </a:rPr>
            <a:t>Morbidity</a:t>
          </a:r>
          <a:endParaRPr lang="en-US"/>
        </a:p>
      </dgm:t>
    </dgm:pt>
    <dgm:pt modelId="{56E3B63F-EBB3-4DF3-A339-262D525292FF}" type="parTrans" cxnId="{3A7FE4B4-93D9-4C5C-B910-44D3FCC85E6A}">
      <dgm:prSet/>
      <dgm:spPr/>
      <dgm:t>
        <a:bodyPr/>
        <a:lstStyle/>
        <a:p>
          <a:endParaRPr lang="en-US"/>
        </a:p>
      </dgm:t>
    </dgm:pt>
    <dgm:pt modelId="{265AB42E-3AFD-4DD0-BEBD-3FEA1793E90C}" type="sibTrans" cxnId="{3A7FE4B4-93D9-4C5C-B910-44D3FCC85E6A}">
      <dgm:prSet/>
      <dgm:spPr/>
      <dgm:t>
        <a:bodyPr/>
        <a:lstStyle/>
        <a:p>
          <a:endParaRPr lang="en-US"/>
        </a:p>
      </dgm:t>
    </dgm:pt>
    <dgm:pt modelId="{E83E9528-4FBF-4DAB-853F-21EFCD794692}">
      <dgm:prSet phldr="0"/>
      <dgm:spPr/>
      <dgm:t>
        <a:bodyPr/>
        <a:lstStyle/>
        <a:p>
          <a:pPr rtl="0"/>
          <a:r>
            <a:rPr lang="en-US">
              <a:latin typeface="Sitka Subheading"/>
            </a:rPr>
            <a:t>Pregnancy-Related Mortality</a:t>
          </a:r>
        </a:p>
      </dgm:t>
    </dgm:pt>
    <dgm:pt modelId="{25836ACC-35BF-43CA-825D-242EB0FA69FA}" type="parTrans" cxnId="{B31F4E5F-D113-4615-8884-671D2AA198E8}">
      <dgm:prSet/>
      <dgm:spPr/>
    </dgm:pt>
    <dgm:pt modelId="{4F3D42BE-0DD5-4BD2-8EC8-25B4E3F1F2CB}" type="sibTrans" cxnId="{B31F4E5F-D113-4615-8884-671D2AA198E8}">
      <dgm:prSet/>
      <dgm:spPr/>
    </dgm:pt>
    <dgm:pt modelId="{F2285C40-B583-44BD-9AF8-7A92CAD1CAA1}" type="pres">
      <dgm:prSet presAssocID="{159F972A-5769-470F-9AC0-CB1549C3C4D3}" presName="Name0" presStyleCnt="0">
        <dgm:presLayoutVars>
          <dgm:dir/>
          <dgm:animLvl val="lvl"/>
          <dgm:resizeHandles val="exact"/>
        </dgm:presLayoutVars>
      </dgm:prSet>
      <dgm:spPr/>
    </dgm:pt>
    <dgm:pt modelId="{3593F5D9-3B05-43F1-AA1A-B1CBB7CC4E16}" type="pres">
      <dgm:prSet presAssocID="{5E544D3C-BFE9-453B-B4FE-C5B63A0A493E}" presName="linNode" presStyleCnt="0"/>
      <dgm:spPr/>
    </dgm:pt>
    <dgm:pt modelId="{69B1B2ED-1650-4B01-B9A3-4C8BCC5D8645}" type="pres">
      <dgm:prSet presAssocID="{5E544D3C-BFE9-453B-B4FE-C5B63A0A493E}" presName="parentText" presStyleLbl="node1" presStyleIdx="0" presStyleCnt="2">
        <dgm:presLayoutVars>
          <dgm:chMax val="1"/>
          <dgm:bulletEnabled val="1"/>
        </dgm:presLayoutVars>
      </dgm:prSet>
      <dgm:spPr/>
    </dgm:pt>
    <dgm:pt modelId="{88FCBB04-8DA9-423B-A62A-08AD3970118A}" type="pres">
      <dgm:prSet presAssocID="{5E544D3C-BFE9-453B-B4FE-C5B63A0A493E}" presName="descendantText" presStyleLbl="alignAccFollowNode1" presStyleIdx="0" presStyleCnt="2">
        <dgm:presLayoutVars>
          <dgm:bulletEnabled val="1"/>
        </dgm:presLayoutVars>
      </dgm:prSet>
      <dgm:spPr/>
    </dgm:pt>
    <dgm:pt modelId="{8E043F7C-0CAC-468D-A9F3-408A9BD5C785}" type="pres">
      <dgm:prSet presAssocID="{71030B27-5E2C-48A1-A567-CEB8FA7C7813}" presName="sp" presStyleCnt="0"/>
      <dgm:spPr/>
    </dgm:pt>
    <dgm:pt modelId="{7BEB91F9-9B22-445E-81A8-6C5DCD0F0AD4}" type="pres">
      <dgm:prSet presAssocID="{2E127BAB-C895-4723-9B52-4C7EB0BADCCB}" presName="linNode" presStyleCnt="0"/>
      <dgm:spPr/>
    </dgm:pt>
    <dgm:pt modelId="{C24D80BF-AE02-436C-AA24-CCF658AC4E70}" type="pres">
      <dgm:prSet presAssocID="{2E127BAB-C895-4723-9B52-4C7EB0BADCCB}" presName="parentText" presStyleLbl="node1" presStyleIdx="1" presStyleCnt="2">
        <dgm:presLayoutVars>
          <dgm:chMax val="1"/>
          <dgm:bulletEnabled val="1"/>
        </dgm:presLayoutVars>
      </dgm:prSet>
      <dgm:spPr/>
    </dgm:pt>
    <dgm:pt modelId="{169E1A59-8F1F-4C3E-91D7-D1A03EC29DDC}" type="pres">
      <dgm:prSet presAssocID="{2E127BAB-C895-4723-9B52-4C7EB0BADCCB}" presName="descendantText" presStyleLbl="alignAccFollowNode1" presStyleIdx="1" presStyleCnt="2">
        <dgm:presLayoutVars>
          <dgm:bulletEnabled val="1"/>
        </dgm:presLayoutVars>
      </dgm:prSet>
      <dgm:spPr/>
    </dgm:pt>
  </dgm:ptLst>
  <dgm:cxnLst>
    <dgm:cxn modelId="{FE20F105-06FC-42B1-AE7E-31B8003FB7B7}" srcId="{5E544D3C-BFE9-453B-B4FE-C5B63A0A493E}" destId="{B9086ABB-BA47-4CBF-A60F-D3DB260EAFE5}" srcOrd="2" destOrd="0" parTransId="{486ED987-586E-49A6-BE1C-CFFEF93C3640}" sibTransId="{01D3AC91-37BA-4F73-B3D6-76D999DFE185}"/>
    <dgm:cxn modelId="{586D4D07-FEC4-4CCF-BD9E-4CBA6C34F5DF}" srcId="{2E127BAB-C895-4723-9B52-4C7EB0BADCCB}" destId="{BE6D5E22-367B-4BB6-9606-E19D5570D80A}" srcOrd="0" destOrd="0" parTransId="{A8788070-FBA9-4014-8ADA-9091E789C195}" sibTransId="{E5494C0E-0C48-4A55-B106-90BDD795F0FD}"/>
    <dgm:cxn modelId="{07AE6607-A127-4A1A-A859-655E44D9AF29}" srcId="{5E544D3C-BFE9-453B-B4FE-C5B63A0A493E}" destId="{63013882-CA8E-4FB4-A6EF-6B01BE9BD431}" srcOrd="4" destOrd="0" parTransId="{900662E0-7468-4095-B88B-82D182BC53B1}" sibTransId="{79C8C3A0-A586-4FBD-AF50-D3FFEEDE5972}"/>
    <dgm:cxn modelId="{815E010F-318B-4CAA-983B-8A94C9B7660C}" type="presOf" srcId="{219F4862-5344-4353-83B6-0C35BE94B460}" destId="{88FCBB04-8DA9-423B-A62A-08AD3970118A}" srcOrd="0" destOrd="0" presId="urn:microsoft.com/office/officeart/2005/8/layout/vList5"/>
    <dgm:cxn modelId="{22777412-36F7-4C5B-BEC7-5F36D3A1132A}" type="presOf" srcId="{2E127BAB-C895-4723-9B52-4C7EB0BADCCB}" destId="{C24D80BF-AE02-436C-AA24-CCF658AC4E70}" srcOrd="0" destOrd="0" presId="urn:microsoft.com/office/officeart/2005/8/layout/vList5"/>
    <dgm:cxn modelId="{33352915-F069-40AF-8674-88D1B55276D5}" type="presOf" srcId="{0A08832B-8301-4D5E-92FA-CB1B69178FBB}" destId="{169E1A59-8F1F-4C3E-91D7-D1A03EC29DDC}" srcOrd="0" destOrd="2" presId="urn:microsoft.com/office/officeart/2005/8/layout/vList5"/>
    <dgm:cxn modelId="{31ED4C23-5CA1-4E2C-AAFA-4D45CE40CDC0}" type="presOf" srcId="{E83E9528-4FBF-4DAB-853F-21EFCD794692}" destId="{169E1A59-8F1F-4C3E-91D7-D1A03EC29DDC}" srcOrd="0" destOrd="3" presId="urn:microsoft.com/office/officeart/2005/8/layout/vList5"/>
    <dgm:cxn modelId="{B7490C2E-0CB1-403A-9E96-9E2D29959FD4}" type="presOf" srcId="{5D970C27-933F-4AA6-BF6D-5A5816D814F4}" destId="{88FCBB04-8DA9-423B-A62A-08AD3970118A}" srcOrd="0" destOrd="3" presId="urn:microsoft.com/office/officeart/2005/8/layout/vList5"/>
    <dgm:cxn modelId="{8A166830-2C5B-4346-BA1F-787CE2E87CF9}" type="presOf" srcId="{B9086ABB-BA47-4CBF-A60F-D3DB260EAFE5}" destId="{88FCBB04-8DA9-423B-A62A-08AD3970118A}" srcOrd="0" destOrd="2" presId="urn:microsoft.com/office/officeart/2005/8/layout/vList5"/>
    <dgm:cxn modelId="{FFD06F43-3144-4103-BBFE-8276DE3D036B}" srcId="{5E544D3C-BFE9-453B-B4FE-C5B63A0A493E}" destId="{219F4862-5344-4353-83B6-0C35BE94B460}" srcOrd="0" destOrd="0" parTransId="{3A4C458D-9803-462C-971B-59831E2147DF}" sibTransId="{AA11CD60-44CC-45F5-BC7D-92EF261F5BA0}"/>
    <dgm:cxn modelId="{79B1B744-6F65-46CD-A6D0-19E7CC819478}" type="presOf" srcId="{9B402BFB-5F16-483B-9A6C-6DFC9CD20C3F}" destId="{169E1A59-8F1F-4C3E-91D7-D1A03EC29DDC}" srcOrd="0" destOrd="1" presId="urn:microsoft.com/office/officeart/2005/8/layout/vList5"/>
    <dgm:cxn modelId="{2676174B-2F8B-486A-8666-0E3E148E24AF}" type="presOf" srcId="{64EAC5E5-4CAD-49F4-8740-C94B0F47856B}" destId="{88FCBB04-8DA9-423B-A62A-08AD3970118A}" srcOrd="0" destOrd="1" presId="urn:microsoft.com/office/officeart/2005/8/layout/vList5"/>
    <dgm:cxn modelId="{B31F4E5F-D113-4615-8884-671D2AA198E8}" srcId="{2E127BAB-C895-4723-9B52-4C7EB0BADCCB}" destId="{E83E9528-4FBF-4DAB-853F-21EFCD794692}" srcOrd="3" destOrd="0" parTransId="{25836ACC-35BF-43CA-825D-242EB0FA69FA}" sibTransId="{4F3D42BE-0DD5-4BD2-8EC8-25B4E3F1F2CB}"/>
    <dgm:cxn modelId="{F0CC7E66-4738-4F08-BDE7-6D962A4B1E30}" srcId="{5E544D3C-BFE9-453B-B4FE-C5B63A0A493E}" destId="{64EAC5E5-4CAD-49F4-8740-C94B0F47856B}" srcOrd="1" destOrd="0" parTransId="{A6C22D8B-7E72-422D-9921-A4D1A68FF50D}" sibTransId="{62E91C3D-D6DD-4FE1-8C12-C122668B3933}"/>
    <dgm:cxn modelId="{3173376E-8171-4B1D-BECB-080AD4448107}" srcId="{5E544D3C-BFE9-453B-B4FE-C5B63A0A493E}" destId="{E2932462-B80A-4DB7-8A84-99E7F66251C3}" srcOrd="5" destOrd="0" parTransId="{1CD5959C-5704-4744-BBBD-18CB18A47BD3}" sibTransId="{881F07C8-6755-4374-BECA-2704C2E237E0}"/>
    <dgm:cxn modelId="{CB1F137B-8CC7-456F-833A-8487D12881BE}" type="presOf" srcId="{63013882-CA8E-4FB4-A6EF-6B01BE9BD431}" destId="{88FCBB04-8DA9-423B-A62A-08AD3970118A}" srcOrd="0" destOrd="4" presId="urn:microsoft.com/office/officeart/2005/8/layout/vList5"/>
    <dgm:cxn modelId="{95DF6784-8689-4D08-9486-8D231E3734A9}" type="presOf" srcId="{5E544D3C-BFE9-453B-B4FE-C5B63A0A493E}" destId="{69B1B2ED-1650-4B01-B9A3-4C8BCC5D8645}" srcOrd="0" destOrd="0" presId="urn:microsoft.com/office/officeart/2005/8/layout/vList5"/>
    <dgm:cxn modelId="{B8A603AC-08CD-429E-9FB6-2ADFBCB21571}" type="presOf" srcId="{E2932462-B80A-4DB7-8A84-99E7F66251C3}" destId="{88FCBB04-8DA9-423B-A62A-08AD3970118A}" srcOrd="0" destOrd="5" presId="urn:microsoft.com/office/officeart/2005/8/layout/vList5"/>
    <dgm:cxn modelId="{3A7FE4B4-93D9-4C5C-B910-44D3FCC85E6A}" srcId="{2E127BAB-C895-4723-9B52-4C7EB0BADCCB}" destId="{0A08832B-8301-4D5E-92FA-CB1B69178FBB}" srcOrd="2" destOrd="0" parTransId="{56E3B63F-EBB3-4DF3-A339-262D525292FF}" sibTransId="{265AB42E-3AFD-4DD0-BEBD-3FEA1793E90C}"/>
    <dgm:cxn modelId="{A8014DBD-C1C6-4B3C-AFF7-5FBCDD794928}" srcId="{159F972A-5769-470F-9AC0-CB1549C3C4D3}" destId="{2E127BAB-C895-4723-9B52-4C7EB0BADCCB}" srcOrd="1" destOrd="0" parTransId="{E63757AF-80E9-4C88-B520-693BB633C9B9}" sibTransId="{BE662A27-8575-4983-801A-064878BE6339}"/>
    <dgm:cxn modelId="{F7CC3BC1-7BB0-48F3-A2FA-61CD285B2D5D}" srcId="{159F972A-5769-470F-9AC0-CB1549C3C4D3}" destId="{5E544D3C-BFE9-453B-B4FE-C5B63A0A493E}" srcOrd="0" destOrd="0" parTransId="{72EFC9C7-382E-4C4A-91DE-659A710A2676}" sibTransId="{71030B27-5E2C-48A1-A567-CEB8FA7C7813}"/>
    <dgm:cxn modelId="{1A33F5E1-9E6E-4AAA-97DB-CF65E986F9B3}" srcId="{2E127BAB-C895-4723-9B52-4C7EB0BADCCB}" destId="{9B402BFB-5F16-483B-9A6C-6DFC9CD20C3F}" srcOrd="1" destOrd="0" parTransId="{1DA30308-5E24-4934-AA09-A407E4B16485}" sibTransId="{7AEEED55-BF77-414D-BF92-5679DC5A6DD8}"/>
    <dgm:cxn modelId="{817471E5-3D3C-406A-BFDE-28D702BAAF70}" srcId="{5E544D3C-BFE9-453B-B4FE-C5B63A0A493E}" destId="{5D970C27-933F-4AA6-BF6D-5A5816D814F4}" srcOrd="3" destOrd="0" parTransId="{A0B4C7C2-4889-438A-A627-21846D6577B4}" sibTransId="{1CDE7FA9-AA19-4527-A122-9DBC35FDE8E0}"/>
    <dgm:cxn modelId="{430302F0-093E-4829-B320-1A992854FE6D}" type="presOf" srcId="{BE6D5E22-367B-4BB6-9606-E19D5570D80A}" destId="{169E1A59-8F1F-4C3E-91D7-D1A03EC29DDC}" srcOrd="0" destOrd="0" presId="urn:microsoft.com/office/officeart/2005/8/layout/vList5"/>
    <dgm:cxn modelId="{488094F9-4D84-4163-83FA-B9DF6B7F14F9}" type="presOf" srcId="{159F972A-5769-470F-9AC0-CB1549C3C4D3}" destId="{F2285C40-B583-44BD-9AF8-7A92CAD1CAA1}" srcOrd="0" destOrd="0" presId="urn:microsoft.com/office/officeart/2005/8/layout/vList5"/>
    <dgm:cxn modelId="{B3BED7FE-E045-46E0-8041-65D0823D921A}" type="presParOf" srcId="{F2285C40-B583-44BD-9AF8-7A92CAD1CAA1}" destId="{3593F5D9-3B05-43F1-AA1A-B1CBB7CC4E16}" srcOrd="0" destOrd="0" presId="urn:microsoft.com/office/officeart/2005/8/layout/vList5"/>
    <dgm:cxn modelId="{4FC2B598-4DCA-409E-A55A-A78B038606D1}" type="presParOf" srcId="{3593F5D9-3B05-43F1-AA1A-B1CBB7CC4E16}" destId="{69B1B2ED-1650-4B01-B9A3-4C8BCC5D8645}" srcOrd="0" destOrd="0" presId="urn:microsoft.com/office/officeart/2005/8/layout/vList5"/>
    <dgm:cxn modelId="{0F492B30-5151-48D6-B887-5A25AA161EB8}" type="presParOf" srcId="{3593F5D9-3B05-43F1-AA1A-B1CBB7CC4E16}" destId="{88FCBB04-8DA9-423B-A62A-08AD3970118A}" srcOrd="1" destOrd="0" presId="urn:microsoft.com/office/officeart/2005/8/layout/vList5"/>
    <dgm:cxn modelId="{4914481D-1911-4B9C-901C-5FCAA446A3FA}" type="presParOf" srcId="{F2285C40-B583-44BD-9AF8-7A92CAD1CAA1}" destId="{8E043F7C-0CAC-468D-A9F3-408A9BD5C785}" srcOrd="1" destOrd="0" presId="urn:microsoft.com/office/officeart/2005/8/layout/vList5"/>
    <dgm:cxn modelId="{3BD90C8F-2018-446C-91F4-55D2873B63C4}" type="presParOf" srcId="{F2285C40-B583-44BD-9AF8-7A92CAD1CAA1}" destId="{7BEB91F9-9B22-445E-81A8-6C5DCD0F0AD4}" srcOrd="2" destOrd="0" presId="urn:microsoft.com/office/officeart/2005/8/layout/vList5"/>
    <dgm:cxn modelId="{7875237A-368A-4266-84BA-CC98D6A94F0D}" type="presParOf" srcId="{7BEB91F9-9B22-445E-81A8-6C5DCD0F0AD4}" destId="{C24D80BF-AE02-436C-AA24-CCF658AC4E70}" srcOrd="0" destOrd="0" presId="urn:microsoft.com/office/officeart/2005/8/layout/vList5"/>
    <dgm:cxn modelId="{BA89D0B3-A0B2-4B65-AE57-054D3FA23D68}" type="presParOf" srcId="{7BEB91F9-9B22-445E-81A8-6C5DCD0F0AD4}" destId="{169E1A59-8F1F-4C3E-91D7-D1A03EC29DD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A29F35-0A01-4D75-A0A7-570E67873ACF}"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76FBF19C-9FCB-4DF7-9B7C-7FEA26EC2D56}">
      <dgm:prSet/>
      <dgm:spPr/>
      <dgm:t>
        <a:bodyPr/>
        <a:lstStyle/>
        <a:p>
          <a:r>
            <a:rPr lang="en-US"/>
            <a:t>Less Prenatal Education</a:t>
          </a:r>
        </a:p>
      </dgm:t>
    </dgm:pt>
    <dgm:pt modelId="{A657EC71-3CAC-4202-A452-ED1F4B597233}" type="parTrans" cxnId="{70334506-78F7-445B-8985-474258560C7A}">
      <dgm:prSet/>
      <dgm:spPr/>
      <dgm:t>
        <a:bodyPr/>
        <a:lstStyle/>
        <a:p>
          <a:endParaRPr lang="en-US"/>
        </a:p>
      </dgm:t>
    </dgm:pt>
    <dgm:pt modelId="{38D19CE1-889D-4480-9022-9F362A362DA7}" type="sibTrans" cxnId="{70334506-78F7-445B-8985-474258560C7A}">
      <dgm:prSet/>
      <dgm:spPr/>
      <dgm:t>
        <a:bodyPr/>
        <a:lstStyle/>
        <a:p>
          <a:endParaRPr lang="en-US"/>
        </a:p>
      </dgm:t>
    </dgm:pt>
    <dgm:pt modelId="{DED2A22F-3A18-4903-88C3-F31B3C8E5876}">
      <dgm:prSet/>
      <dgm:spPr/>
      <dgm:t>
        <a:bodyPr/>
        <a:lstStyle/>
        <a:p>
          <a:r>
            <a:rPr lang="en-US"/>
            <a:t>Increased Cesarean Delivery</a:t>
          </a:r>
        </a:p>
      </dgm:t>
    </dgm:pt>
    <dgm:pt modelId="{6D88F963-0100-41CD-825C-77AB971B0D5D}" type="parTrans" cxnId="{81762A68-086C-4BBD-AAA0-84BA00D977A3}">
      <dgm:prSet/>
      <dgm:spPr/>
      <dgm:t>
        <a:bodyPr/>
        <a:lstStyle/>
        <a:p>
          <a:endParaRPr lang="en-US"/>
        </a:p>
      </dgm:t>
    </dgm:pt>
    <dgm:pt modelId="{3A289C03-4ECB-4181-9086-37360718E4AC}" type="sibTrans" cxnId="{81762A68-086C-4BBD-AAA0-84BA00D977A3}">
      <dgm:prSet/>
      <dgm:spPr/>
      <dgm:t>
        <a:bodyPr/>
        <a:lstStyle/>
        <a:p>
          <a:endParaRPr lang="en-US"/>
        </a:p>
      </dgm:t>
    </dgm:pt>
    <dgm:pt modelId="{3AD37AEB-77B4-41BB-9810-EECB339985B8}">
      <dgm:prSet/>
      <dgm:spPr/>
      <dgm:t>
        <a:bodyPr/>
        <a:lstStyle/>
        <a:p>
          <a:r>
            <a:rPr lang="en-US"/>
            <a:t>Higher Mortality Rates</a:t>
          </a:r>
        </a:p>
      </dgm:t>
    </dgm:pt>
    <dgm:pt modelId="{9C981F25-0803-4D88-9EB6-6DD1BF55F0A9}" type="parTrans" cxnId="{4CADB21E-820C-49C3-8A8B-75CA9F0AF4B5}">
      <dgm:prSet/>
      <dgm:spPr/>
      <dgm:t>
        <a:bodyPr/>
        <a:lstStyle/>
        <a:p>
          <a:endParaRPr lang="en-US"/>
        </a:p>
      </dgm:t>
    </dgm:pt>
    <dgm:pt modelId="{1F9AC79F-712A-4815-8541-B17CA2DA2619}" type="sibTrans" cxnId="{4CADB21E-820C-49C3-8A8B-75CA9F0AF4B5}">
      <dgm:prSet/>
      <dgm:spPr/>
      <dgm:t>
        <a:bodyPr/>
        <a:lstStyle/>
        <a:p>
          <a:endParaRPr lang="en-US"/>
        </a:p>
      </dgm:t>
    </dgm:pt>
    <dgm:pt modelId="{7B225420-7EBE-4322-B564-7782ADA302D6}">
      <dgm:prSet/>
      <dgm:spPr/>
      <dgm:t>
        <a:bodyPr/>
        <a:lstStyle/>
        <a:p>
          <a:r>
            <a:rPr lang="en-US"/>
            <a:t>Higher Stress</a:t>
          </a:r>
        </a:p>
      </dgm:t>
    </dgm:pt>
    <dgm:pt modelId="{3418633E-DA44-4406-BC26-C9367111F4B8}" type="parTrans" cxnId="{CDF3E76B-6149-456D-8BE1-5A9B4CD0500A}">
      <dgm:prSet/>
      <dgm:spPr/>
      <dgm:t>
        <a:bodyPr/>
        <a:lstStyle/>
        <a:p>
          <a:endParaRPr lang="en-US"/>
        </a:p>
      </dgm:t>
    </dgm:pt>
    <dgm:pt modelId="{8FB94404-485A-4877-8CB0-00E6C5E584C3}" type="sibTrans" cxnId="{CDF3E76B-6149-456D-8BE1-5A9B4CD0500A}">
      <dgm:prSet/>
      <dgm:spPr/>
      <dgm:t>
        <a:bodyPr/>
        <a:lstStyle/>
        <a:p>
          <a:endParaRPr lang="en-US"/>
        </a:p>
      </dgm:t>
    </dgm:pt>
    <dgm:pt modelId="{D8F4F8B7-12C3-43A2-A2B1-C821D4F7A3B2}">
      <dgm:prSet/>
      <dgm:spPr/>
      <dgm:t>
        <a:bodyPr/>
        <a:lstStyle/>
        <a:p>
          <a:r>
            <a:rPr lang="en-US"/>
            <a:t>Less Healthcare Access</a:t>
          </a:r>
        </a:p>
      </dgm:t>
    </dgm:pt>
    <dgm:pt modelId="{140D23BB-796F-4A4E-8C4B-A5811973FD9C}" type="parTrans" cxnId="{DCEB63C3-B1D8-4595-919F-3214759B85A4}">
      <dgm:prSet/>
      <dgm:spPr/>
      <dgm:t>
        <a:bodyPr/>
        <a:lstStyle/>
        <a:p>
          <a:endParaRPr lang="en-US"/>
        </a:p>
      </dgm:t>
    </dgm:pt>
    <dgm:pt modelId="{B19499CF-163D-4847-A224-B0BBC4E1CB59}" type="sibTrans" cxnId="{DCEB63C3-B1D8-4595-919F-3214759B85A4}">
      <dgm:prSet/>
      <dgm:spPr/>
      <dgm:t>
        <a:bodyPr/>
        <a:lstStyle/>
        <a:p>
          <a:endParaRPr lang="en-US"/>
        </a:p>
      </dgm:t>
    </dgm:pt>
    <dgm:pt modelId="{1FE636C1-C860-49CB-A38A-3A9B5DB0FF75}">
      <dgm:prSet/>
      <dgm:spPr/>
      <dgm:t>
        <a:bodyPr/>
        <a:lstStyle/>
        <a:p>
          <a:r>
            <a:rPr lang="en-US"/>
            <a:t>Comorbidities</a:t>
          </a:r>
        </a:p>
      </dgm:t>
    </dgm:pt>
    <dgm:pt modelId="{E04C151B-B700-4944-8600-E931B2B37E20}" type="parTrans" cxnId="{83D5EABE-41C3-4AB9-82B2-3E736EBB95D7}">
      <dgm:prSet/>
      <dgm:spPr/>
      <dgm:t>
        <a:bodyPr/>
        <a:lstStyle/>
        <a:p>
          <a:endParaRPr lang="en-US"/>
        </a:p>
      </dgm:t>
    </dgm:pt>
    <dgm:pt modelId="{DEF49FA3-881F-4C12-A4D5-82AEB00A04D2}" type="sibTrans" cxnId="{83D5EABE-41C3-4AB9-82B2-3E736EBB95D7}">
      <dgm:prSet/>
      <dgm:spPr/>
      <dgm:t>
        <a:bodyPr/>
        <a:lstStyle/>
        <a:p>
          <a:endParaRPr lang="en-US"/>
        </a:p>
      </dgm:t>
    </dgm:pt>
    <dgm:pt modelId="{D3C673DE-6DC6-41E4-B4C8-71C599B9868D}" type="pres">
      <dgm:prSet presAssocID="{B4A29F35-0A01-4D75-A0A7-570E67873ACF}" presName="vert0" presStyleCnt="0">
        <dgm:presLayoutVars>
          <dgm:dir/>
          <dgm:animOne val="branch"/>
          <dgm:animLvl val="lvl"/>
        </dgm:presLayoutVars>
      </dgm:prSet>
      <dgm:spPr/>
    </dgm:pt>
    <dgm:pt modelId="{F2D52C12-7F80-489C-9160-503A2FB306D9}" type="pres">
      <dgm:prSet presAssocID="{76FBF19C-9FCB-4DF7-9B7C-7FEA26EC2D56}" presName="thickLine" presStyleLbl="alignNode1" presStyleIdx="0" presStyleCnt="6"/>
      <dgm:spPr/>
    </dgm:pt>
    <dgm:pt modelId="{CBC24FD4-3815-439C-A1C5-5909AA4C7307}" type="pres">
      <dgm:prSet presAssocID="{76FBF19C-9FCB-4DF7-9B7C-7FEA26EC2D56}" presName="horz1" presStyleCnt="0"/>
      <dgm:spPr/>
    </dgm:pt>
    <dgm:pt modelId="{6B270D68-526E-49DE-9681-52EA2C648915}" type="pres">
      <dgm:prSet presAssocID="{76FBF19C-9FCB-4DF7-9B7C-7FEA26EC2D56}" presName="tx1" presStyleLbl="revTx" presStyleIdx="0" presStyleCnt="6"/>
      <dgm:spPr/>
    </dgm:pt>
    <dgm:pt modelId="{ECDC419B-C096-4592-812E-5217E9DA4E49}" type="pres">
      <dgm:prSet presAssocID="{76FBF19C-9FCB-4DF7-9B7C-7FEA26EC2D56}" presName="vert1" presStyleCnt="0"/>
      <dgm:spPr/>
    </dgm:pt>
    <dgm:pt modelId="{BB94C1BD-AC07-4F1B-A989-AFE5283F14B5}" type="pres">
      <dgm:prSet presAssocID="{DED2A22F-3A18-4903-88C3-F31B3C8E5876}" presName="thickLine" presStyleLbl="alignNode1" presStyleIdx="1" presStyleCnt="6"/>
      <dgm:spPr/>
    </dgm:pt>
    <dgm:pt modelId="{045A0D4B-FF00-404C-94A4-5B0B7F815196}" type="pres">
      <dgm:prSet presAssocID="{DED2A22F-3A18-4903-88C3-F31B3C8E5876}" presName="horz1" presStyleCnt="0"/>
      <dgm:spPr/>
    </dgm:pt>
    <dgm:pt modelId="{C8C43075-35F3-41DA-ABE7-4B14AC23CC82}" type="pres">
      <dgm:prSet presAssocID="{DED2A22F-3A18-4903-88C3-F31B3C8E5876}" presName="tx1" presStyleLbl="revTx" presStyleIdx="1" presStyleCnt="6"/>
      <dgm:spPr/>
    </dgm:pt>
    <dgm:pt modelId="{22A71874-1D9B-4C66-915E-2707A27B7A5A}" type="pres">
      <dgm:prSet presAssocID="{DED2A22F-3A18-4903-88C3-F31B3C8E5876}" presName="vert1" presStyleCnt="0"/>
      <dgm:spPr/>
    </dgm:pt>
    <dgm:pt modelId="{12E20957-D960-4506-B4F1-94B4C512FAD9}" type="pres">
      <dgm:prSet presAssocID="{3AD37AEB-77B4-41BB-9810-EECB339985B8}" presName="thickLine" presStyleLbl="alignNode1" presStyleIdx="2" presStyleCnt="6"/>
      <dgm:spPr/>
    </dgm:pt>
    <dgm:pt modelId="{D7DB9833-2BC1-422B-BAA8-6A38A8ED71F2}" type="pres">
      <dgm:prSet presAssocID="{3AD37AEB-77B4-41BB-9810-EECB339985B8}" presName="horz1" presStyleCnt="0"/>
      <dgm:spPr/>
    </dgm:pt>
    <dgm:pt modelId="{36EB81C0-BFCF-45D9-BC64-2BF77B6FD012}" type="pres">
      <dgm:prSet presAssocID="{3AD37AEB-77B4-41BB-9810-EECB339985B8}" presName="tx1" presStyleLbl="revTx" presStyleIdx="2" presStyleCnt="6"/>
      <dgm:spPr/>
    </dgm:pt>
    <dgm:pt modelId="{16E35ED6-149E-4E0C-A6D8-4A389A3408B8}" type="pres">
      <dgm:prSet presAssocID="{3AD37AEB-77B4-41BB-9810-EECB339985B8}" presName="vert1" presStyleCnt="0"/>
      <dgm:spPr/>
    </dgm:pt>
    <dgm:pt modelId="{66C79877-6D2C-4029-B808-E4CFCBDD7E1F}" type="pres">
      <dgm:prSet presAssocID="{7B225420-7EBE-4322-B564-7782ADA302D6}" presName="thickLine" presStyleLbl="alignNode1" presStyleIdx="3" presStyleCnt="6"/>
      <dgm:spPr/>
    </dgm:pt>
    <dgm:pt modelId="{8880AF38-E97A-4FCC-8CB4-AF813FA7EA3B}" type="pres">
      <dgm:prSet presAssocID="{7B225420-7EBE-4322-B564-7782ADA302D6}" presName="horz1" presStyleCnt="0"/>
      <dgm:spPr/>
    </dgm:pt>
    <dgm:pt modelId="{E4EECFAB-43B5-4A89-A964-744FF06C87A2}" type="pres">
      <dgm:prSet presAssocID="{7B225420-7EBE-4322-B564-7782ADA302D6}" presName="tx1" presStyleLbl="revTx" presStyleIdx="3" presStyleCnt="6"/>
      <dgm:spPr/>
    </dgm:pt>
    <dgm:pt modelId="{F970E0A9-250A-45E6-9704-5717B0220697}" type="pres">
      <dgm:prSet presAssocID="{7B225420-7EBE-4322-B564-7782ADA302D6}" presName="vert1" presStyleCnt="0"/>
      <dgm:spPr/>
    </dgm:pt>
    <dgm:pt modelId="{21210474-4AA7-404A-9548-CA8AFA764FB4}" type="pres">
      <dgm:prSet presAssocID="{D8F4F8B7-12C3-43A2-A2B1-C821D4F7A3B2}" presName="thickLine" presStyleLbl="alignNode1" presStyleIdx="4" presStyleCnt="6"/>
      <dgm:spPr/>
    </dgm:pt>
    <dgm:pt modelId="{9F6A58E8-25F0-450E-8109-524A8B35C524}" type="pres">
      <dgm:prSet presAssocID="{D8F4F8B7-12C3-43A2-A2B1-C821D4F7A3B2}" presName="horz1" presStyleCnt="0"/>
      <dgm:spPr/>
    </dgm:pt>
    <dgm:pt modelId="{7440AD8D-E90F-4A69-BC59-ED59A0262BDC}" type="pres">
      <dgm:prSet presAssocID="{D8F4F8B7-12C3-43A2-A2B1-C821D4F7A3B2}" presName="tx1" presStyleLbl="revTx" presStyleIdx="4" presStyleCnt="6"/>
      <dgm:spPr/>
    </dgm:pt>
    <dgm:pt modelId="{0867F29C-CE1A-4759-9517-FCC348E5A8BD}" type="pres">
      <dgm:prSet presAssocID="{D8F4F8B7-12C3-43A2-A2B1-C821D4F7A3B2}" presName="vert1" presStyleCnt="0"/>
      <dgm:spPr/>
    </dgm:pt>
    <dgm:pt modelId="{DFB3FAC7-D6B1-483B-BA73-CCCBAC7B9CDD}" type="pres">
      <dgm:prSet presAssocID="{1FE636C1-C860-49CB-A38A-3A9B5DB0FF75}" presName="thickLine" presStyleLbl="alignNode1" presStyleIdx="5" presStyleCnt="6"/>
      <dgm:spPr/>
    </dgm:pt>
    <dgm:pt modelId="{D203CF1E-37FD-44C1-B246-291694FAB049}" type="pres">
      <dgm:prSet presAssocID="{1FE636C1-C860-49CB-A38A-3A9B5DB0FF75}" presName="horz1" presStyleCnt="0"/>
      <dgm:spPr/>
    </dgm:pt>
    <dgm:pt modelId="{0BF06B80-91E5-4202-B46C-F270E9A29A37}" type="pres">
      <dgm:prSet presAssocID="{1FE636C1-C860-49CB-A38A-3A9B5DB0FF75}" presName="tx1" presStyleLbl="revTx" presStyleIdx="5" presStyleCnt="6"/>
      <dgm:spPr/>
    </dgm:pt>
    <dgm:pt modelId="{4818151F-A989-47FE-B29F-7C9E475D68AA}" type="pres">
      <dgm:prSet presAssocID="{1FE636C1-C860-49CB-A38A-3A9B5DB0FF75}" presName="vert1" presStyleCnt="0"/>
      <dgm:spPr/>
    </dgm:pt>
  </dgm:ptLst>
  <dgm:cxnLst>
    <dgm:cxn modelId="{70334506-78F7-445B-8985-474258560C7A}" srcId="{B4A29F35-0A01-4D75-A0A7-570E67873ACF}" destId="{76FBF19C-9FCB-4DF7-9B7C-7FEA26EC2D56}" srcOrd="0" destOrd="0" parTransId="{A657EC71-3CAC-4202-A452-ED1F4B597233}" sibTransId="{38D19CE1-889D-4480-9022-9F362A362DA7}"/>
    <dgm:cxn modelId="{4CADB21E-820C-49C3-8A8B-75CA9F0AF4B5}" srcId="{B4A29F35-0A01-4D75-A0A7-570E67873ACF}" destId="{3AD37AEB-77B4-41BB-9810-EECB339985B8}" srcOrd="2" destOrd="0" parTransId="{9C981F25-0803-4D88-9EB6-6DD1BF55F0A9}" sibTransId="{1F9AC79F-712A-4815-8541-B17CA2DA2619}"/>
    <dgm:cxn modelId="{12F9BB23-1D67-40D2-8868-0220291E8A91}" type="presOf" srcId="{3AD37AEB-77B4-41BB-9810-EECB339985B8}" destId="{36EB81C0-BFCF-45D9-BC64-2BF77B6FD012}" srcOrd="0" destOrd="0" presId="urn:microsoft.com/office/officeart/2008/layout/LinedList"/>
    <dgm:cxn modelId="{D2B2D62A-D6DA-4EF0-977B-2531692691D4}" type="presOf" srcId="{1FE636C1-C860-49CB-A38A-3A9B5DB0FF75}" destId="{0BF06B80-91E5-4202-B46C-F270E9A29A37}" srcOrd="0" destOrd="0" presId="urn:microsoft.com/office/officeart/2008/layout/LinedList"/>
    <dgm:cxn modelId="{FB609B51-8E4F-4D45-B68F-852B842F2C16}" type="presOf" srcId="{76FBF19C-9FCB-4DF7-9B7C-7FEA26EC2D56}" destId="{6B270D68-526E-49DE-9681-52EA2C648915}" srcOrd="0" destOrd="0" presId="urn:microsoft.com/office/officeart/2008/layout/LinedList"/>
    <dgm:cxn modelId="{81762A68-086C-4BBD-AAA0-84BA00D977A3}" srcId="{B4A29F35-0A01-4D75-A0A7-570E67873ACF}" destId="{DED2A22F-3A18-4903-88C3-F31B3C8E5876}" srcOrd="1" destOrd="0" parTransId="{6D88F963-0100-41CD-825C-77AB971B0D5D}" sibTransId="{3A289C03-4ECB-4181-9086-37360718E4AC}"/>
    <dgm:cxn modelId="{CDF3E76B-6149-456D-8BE1-5A9B4CD0500A}" srcId="{B4A29F35-0A01-4D75-A0A7-570E67873ACF}" destId="{7B225420-7EBE-4322-B564-7782ADA302D6}" srcOrd="3" destOrd="0" parTransId="{3418633E-DA44-4406-BC26-C9367111F4B8}" sibTransId="{8FB94404-485A-4877-8CB0-00E6C5E584C3}"/>
    <dgm:cxn modelId="{D39CB275-3A0E-4082-B3D3-9FFBD01D6A59}" type="presOf" srcId="{D8F4F8B7-12C3-43A2-A2B1-C821D4F7A3B2}" destId="{7440AD8D-E90F-4A69-BC59-ED59A0262BDC}" srcOrd="0" destOrd="0" presId="urn:microsoft.com/office/officeart/2008/layout/LinedList"/>
    <dgm:cxn modelId="{C0C1F3B1-28F7-480A-8088-09995C4DF4FC}" type="presOf" srcId="{7B225420-7EBE-4322-B564-7782ADA302D6}" destId="{E4EECFAB-43B5-4A89-A964-744FF06C87A2}" srcOrd="0" destOrd="0" presId="urn:microsoft.com/office/officeart/2008/layout/LinedList"/>
    <dgm:cxn modelId="{83D5EABE-41C3-4AB9-82B2-3E736EBB95D7}" srcId="{B4A29F35-0A01-4D75-A0A7-570E67873ACF}" destId="{1FE636C1-C860-49CB-A38A-3A9B5DB0FF75}" srcOrd="5" destOrd="0" parTransId="{E04C151B-B700-4944-8600-E931B2B37E20}" sibTransId="{DEF49FA3-881F-4C12-A4D5-82AEB00A04D2}"/>
    <dgm:cxn modelId="{DCEB63C3-B1D8-4595-919F-3214759B85A4}" srcId="{B4A29F35-0A01-4D75-A0A7-570E67873ACF}" destId="{D8F4F8B7-12C3-43A2-A2B1-C821D4F7A3B2}" srcOrd="4" destOrd="0" parTransId="{140D23BB-796F-4A4E-8C4B-A5811973FD9C}" sibTransId="{B19499CF-163D-4847-A224-B0BBC4E1CB59}"/>
    <dgm:cxn modelId="{9C6674F1-1CEF-417E-A94D-9BD36E763766}" type="presOf" srcId="{DED2A22F-3A18-4903-88C3-F31B3C8E5876}" destId="{C8C43075-35F3-41DA-ABE7-4B14AC23CC82}" srcOrd="0" destOrd="0" presId="urn:microsoft.com/office/officeart/2008/layout/LinedList"/>
    <dgm:cxn modelId="{253FB9FF-C928-4B81-A3EC-315000BD3CC9}" type="presOf" srcId="{B4A29F35-0A01-4D75-A0A7-570E67873ACF}" destId="{D3C673DE-6DC6-41E4-B4C8-71C599B9868D}" srcOrd="0" destOrd="0" presId="urn:microsoft.com/office/officeart/2008/layout/LinedList"/>
    <dgm:cxn modelId="{9CEB76FE-D543-4F37-A364-F3140869D08E}" type="presParOf" srcId="{D3C673DE-6DC6-41E4-B4C8-71C599B9868D}" destId="{F2D52C12-7F80-489C-9160-503A2FB306D9}" srcOrd="0" destOrd="0" presId="urn:microsoft.com/office/officeart/2008/layout/LinedList"/>
    <dgm:cxn modelId="{88DD7F83-14F3-4A1B-A9E5-0E8C523A030F}" type="presParOf" srcId="{D3C673DE-6DC6-41E4-B4C8-71C599B9868D}" destId="{CBC24FD4-3815-439C-A1C5-5909AA4C7307}" srcOrd="1" destOrd="0" presId="urn:microsoft.com/office/officeart/2008/layout/LinedList"/>
    <dgm:cxn modelId="{38CC75AC-D0C4-4F4F-8476-FD9477679EE8}" type="presParOf" srcId="{CBC24FD4-3815-439C-A1C5-5909AA4C7307}" destId="{6B270D68-526E-49DE-9681-52EA2C648915}" srcOrd="0" destOrd="0" presId="urn:microsoft.com/office/officeart/2008/layout/LinedList"/>
    <dgm:cxn modelId="{8C025D56-CC21-47C1-AA91-7D439EC1DEE8}" type="presParOf" srcId="{CBC24FD4-3815-439C-A1C5-5909AA4C7307}" destId="{ECDC419B-C096-4592-812E-5217E9DA4E49}" srcOrd="1" destOrd="0" presId="urn:microsoft.com/office/officeart/2008/layout/LinedList"/>
    <dgm:cxn modelId="{7B40B95D-C5F7-4556-B01A-4ECD2E0CF1FF}" type="presParOf" srcId="{D3C673DE-6DC6-41E4-B4C8-71C599B9868D}" destId="{BB94C1BD-AC07-4F1B-A989-AFE5283F14B5}" srcOrd="2" destOrd="0" presId="urn:microsoft.com/office/officeart/2008/layout/LinedList"/>
    <dgm:cxn modelId="{DDD48E47-72CB-42DA-A6E6-4D3F2936D4BE}" type="presParOf" srcId="{D3C673DE-6DC6-41E4-B4C8-71C599B9868D}" destId="{045A0D4B-FF00-404C-94A4-5B0B7F815196}" srcOrd="3" destOrd="0" presId="urn:microsoft.com/office/officeart/2008/layout/LinedList"/>
    <dgm:cxn modelId="{5C78682B-E060-436C-88E5-97BB93FB9711}" type="presParOf" srcId="{045A0D4B-FF00-404C-94A4-5B0B7F815196}" destId="{C8C43075-35F3-41DA-ABE7-4B14AC23CC82}" srcOrd="0" destOrd="0" presId="urn:microsoft.com/office/officeart/2008/layout/LinedList"/>
    <dgm:cxn modelId="{3C9DB12B-18F7-48F6-8DFB-29630B3FA8F3}" type="presParOf" srcId="{045A0D4B-FF00-404C-94A4-5B0B7F815196}" destId="{22A71874-1D9B-4C66-915E-2707A27B7A5A}" srcOrd="1" destOrd="0" presId="urn:microsoft.com/office/officeart/2008/layout/LinedList"/>
    <dgm:cxn modelId="{08596DE7-A6F1-4807-93B6-317F1241B29E}" type="presParOf" srcId="{D3C673DE-6DC6-41E4-B4C8-71C599B9868D}" destId="{12E20957-D960-4506-B4F1-94B4C512FAD9}" srcOrd="4" destOrd="0" presId="urn:microsoft.com/office/officeart/2008/layout/LinedList"/>
    <dgm:cxn modelId="{3030D8EE-ED10-458C-8D5D-F86024937A8C}" type="presParOf" srcId="{D3C673DE-6DC6-41E4-B4C8-71C599B9868D}" destId="{D7DB9833-2BC1-422B-BAA8-6A38A8ED71F2}" srcOrd="5" destOrd="0" presId="urn:microsoft.com/office/officeart/2008/layout/LinedList"/>
    <dgm:cxn modelId="{274C5672-7FCA-49C5-9C47-03545C779094}" type="presParOf" srcId="{D7DB9833-2BC1-422B-BAA8-6A38A8ED71F2}" destId="{36EB81C0-BFCF-45D9-BC64-2BF77B6FD012}" srcOrd="0" destOrd="0" presId="urn:microsoft.com/office/officeart/2008/layout/LinedList"/>
    <dgm:cxn modelId="{96B89E40-A915-4CE7-8F37-A454B03A4380}" type="presParOf" srcId="{D7DB9833-2BC1-422B-BAA8-6A38A8ED71F2}" destId="{16E35ED6-149E-4E0C-A6D8-4A389A3408B8}" srcOrd="1" destOrd="0" presId="urn:microsoft.com/office/officeart/2008/layout/LinedList"/>
    <dgm:cxn modelId="{A174E881-C69C-4479-B85A-ABBBF60528A4}" type="presParOf" srcId="{D3C673DE-6DC6-41E4-B4C8-71C599B9868D}" destId="{66C79877-6D2C-4029-B808-E4CFCBDD7E1F}" srcOrd="6" destOrd="0" presId="urn:microsoft.com/office/officeart/2008/layout/LinedList"/>
    <dgm:cxn modelId="{01F83F56-A4AF-4456-8C9C-F600C99C5CE8}" type="presParOf" srcId="{D3C673DE-6DC6-41E4-B4C8-71C599B9868D}" destId="{8880AF38-E97A-4FCC-8CB4-AF813FA7EA3B}" srcOrd="7" destOrd="0" presId="urn:microsoft.com/office/officeart/2008/layout/LinedList"/>
    <dgm:cxn modelId="{8F30A753-CBBA-4944-8633-3B8B4BE69DA3}" type="presParOf" srcId="{8880AF38-E97A-4FCC-8CB4-AF813FA7EA3B}" destId="{E4EECFAB-43B5-4A89-A964-744FF06C87A2}" srcOrd="0" destOrd="0" presId="urn:microsoft.com/office/officeart/2008/layout/LinedList"/>
    <dgm:cxn modelId="{E497A43B-27F7-4ACD-A6DF-371841AB03EE}" type="presParOf" srcId="{8880AF38-E97A-4FCC-8CB4-AF813FA7EA3B}" destId="{F970E0A9-250A-45E6-9704-5717B0220697}" srcOrd="1" destOrd="0" presId="urn:microsoft.com/office/officeart/2008/layout/LinedList"/>
    <dgm:cxn modelId="{33B9B2D5-5048-47A8-B16F-3F90D35C904B}" type="presParOf" srcId="{D3C673DE-6DC6-41E4-B4C8-71C599B9868D}" destId="{21210474-4AA7-404A-9548-CA8AFA764FB4}" srcOrd="8" destOrd="0" presId="urn:microsoft.com/office/officeart/2008/layout/LinedList"/>
    <dgm:cxn modelId="{7964480D-0BC4-4B58-9DD6-EE141ACC59E4}" type="presParOf" srcId="{D3C673DE-6DC6-41E4-B4C8-71C599B9868D}" destId="{9F6A58E8-25F0-450E-8109-524A8B35C524}" srcOrd="9" destOrd="0" presId="urn:microsoft.com/office/officeart/2008/layout/LinedList"/>
    <dgm:cxn modelId="{234D9CAE-AE3C-4423-BE88-4F3F250D9C40}" type="presParOf" srcId="{9F6A58E8-25F0-450E-8109-524A8B35C524}" destId="{7440AD8D-E90F-4A69-BC59-ED59A0262BDC}" srcOrd="0" destOrd="0" presId="urn:microsoft.com/office/officeart/2008/layout/LinedList"/>
    <dgm:cxn modelId="{3E665D35-13EC-435F-82CE-C63CF5216D14}" type="presParOf" srcId="{9F6A58E8-25F0-450E-8109-524A8B35C524}" destId="{0867F29C-CE1A-4759-9517-FCC348E5A8BD}" srcOrd="1" destOrd="0" presId="urn:microsoft.com/office/officeart/2008/layout/LinedList"/>
    <dgm:cxn modelId="{72FFFE79-5DE0-4B0C-8FF5-7CE57117AFA3}" type="presParOf" srcId="{D3C673DE-6DC6-41E4-B4C8-71C599B9868D}" destId="{DFB3FAC7-D6B1-483B-BA73-CCCBAC7B9CDD}" srcOrd="10" destOrd="0" presId="urn:microsoft.com/office/officeart/2008/layout/LinedList"/>
    <dgm:cxn modelId="{D058D10F-C03E-4FAE-81E2-FB93BC25521F}" type="presParOf" srcId="{D3C673DE-6DC6-41E4-B4C8-71C599B9868D}" destId="{D203CF1E-37FD-44C1-B246-291694FAB049}" srcOrd="11" destOrd="0" presId="urn:microsoft.com/office/officeart/2008/layout/LinedList"/>
    <dgm:cxn modelId="{11C0851E-821E-4BC6-B458-532B95425067}" type="presParOf" srcId="{D203CF1E-37FD-44C1-B246-291694FAB049}" destId="{0BF06B80-91E5-4202-B46C-F270E9A29A37}" srcOrd="0" destOrd="0" presId="urn:microsoft.com/office/officeart/2008/layout/LinedList"/>
    <dgm:cxn modelId="{60584A3C-E3A3-4D92-A901-C55F9FD8EEA3}" type="presParOf" srcId="{D203CF1E-37FD-44C1-B246-291694FAB049}" destId="{4818151F-A989-47FE-B29F-7C9E475D68A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360329A-507C-49D1-8C5A-0018DB37F93D}"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7AC96489-C8A2-4BEE-A90F-87CD6D726888}">
      <dgm:prSet/>
      <dgm:spPr/>
      <dgm:t>
        <a:bodyPr/>
        <a:lstStyle/>
        <a:p>
          <a:pPr>
            <a:lnSpc>
              <a:spcPct val="100000"/>
            </a:lnSpc>
            <a:defRPr b="1"/>
          </a:pPr>
          <a:r>
            <a:rPr lang="en-US"/>
            <a:t>High risk population</a:t>
          </a:r>
        </a:p>
      </dgm:t>
    </dgm:pt>
    <dgm:pt modelId="{9638CE1A-E00F-403A-A5B5-D508CB8BC96E}" type="parTrans" cxnId="{3904F51F-7432-42CF-AF89-1C6194B29560}">
      <dgm:prSet/>
      <dgm:spPr/>
      <dgm:t>
        <a:bodyPr/>
        <a:lstStyle/>
        <a:p>
          <a:endParaRPr lang="en-US"/>
        </a:p>
      </dgm:t>
    </dgm:pt>
    <dgm:pt modelId="{C154D6D9-B44D-4DF7-9F2C-045E26CFD470}" type="sibTrans" cxnId="{3904F51F-7432-42CF-AF89-1C6194B29560}">
      <dgm:prSet/>
      <dgm:spPr/>
      <dgm:t>
        <a:bodyPr/>
        <a:lstStyle/>
        <a:p>
          <a:endParaRPr lang="en-US"/>
        </a:p>
      </dgm:t>
    </dgm:pt>
    <dgm:pt modelId="{CB58CFCA-2C6B-475E-BD1E-FA999A0125C0}">
      <dgm:prSet/>
      <dgm:spPr/>
      <dgm:t>
        <a:bodyPr/>
        <a:lstStyle/>
        <a:p>
          <a:pPr>
            <a:lnSpc>
              <a:spcPct val="100000"/>
            </a:lnSpc>
          </a:pPr>
          <a:endParaRPr lang="en-US"/>
        </a:p>
      </dgm:t>
    </dgm:pt>
    <dgm:pt modelId="{D31BC1A0-3D33-4104-B457-A792C68F179D}" type="parTrans" cxnId="{F513236B-E05A-480A-BC99-27ACC9BC9442}">
      <dgm:prSet/>
      <dgm:spPr/>
      <dgm:t>
        <a:bodyPr/>
        <a:lstStyle/>
        <a:p>
          <a:endParaRPr lang="en-US"/>
        </a:p>
      </dgm:t>
    </dgm:pt>
    <dgm:pt modelId="{A56D32C2-EB14-4AFB-B8BC-518A947AEE0B}" type="sibTrans" cxnId="{F513236B-E05A-480A-BC99-27ACC9BC9442}">
      <dgm:prSet/>
      <dgm:spPr/>
      <dgm:t>
        <a:bodyPr/>
        <a:lstStyle/>
        <a:p>
          <a:endParaRPr lang="en-US"/>
        </a:p>
      </dgm:t>
    </dgm:pt>
    <dgm:pt modelId="{7BCF2FE9-6637-459C-85AD-A08E4DC47B65}">
      <dgm:prSet/>
      <dgm:spPr/>
      <dgm:t>
        <a:bodyPr/>
        <a:lstStyle/>
        <a:p>
          <a:pPr>
            <a:lnSpc>
              <a:spcPct val="100000"/>
            </a:lnSpc>
            <a:defRPr b="1"/>
          </a:pPr>
          <a:r>
            <a:rPr lang="en-US"/>
            <a:t>Negative Health Outcomes</a:t>
          </a:r>
        </a:p>
      </dgm:t>
    </dgm:pt>
    <dgm:pt modelId="{4CA80664-4B24-45FC-88BF-DE809A46DF7E}" type="parTrans" cxnId="{31DC040E-3B34-41F6-B630-132E7B77156C}">
      <dgm:prSet/>
      <dgm:spPr/>
      <dgm:t>
        <a:bodyPr/>
        <a:lstStyle/>
        <a:p>
          <a:endParaRPr lang="en-US"/>
        </a:p>
      </dgm:t>
    </dgm:pt>
    <dgm:pt modelId="{B69B0D2F-06E9-4565-BDA0-6CD9B718862E}" type="sibTrans" cxnId="{31DC040E-3B34-41F6-B630-132E7B77156C}">
      <dgm:prSet/>
      <dgm:spPr/>
      <dgm:t>
        <a:bodyPr/>
        <a:lstStyle/>
        <a:p>
          <a:endParaRPr lang="en-US"/>
        </a:p>
      </dgm:t>
    </dgm:pt>
    <dgm:pt modelId="{11829A8D-3D4F-4BC9-BF43-51754571F066}" type="pres">
      <dgm:prSet presAssocID="{F360329A-507C-49D1-8C5A-0018DB37F93D}" presName="root" presStyleCnt="0">
        <dgm:presLayoutVars>
          <dgm:dir/>
          <dgm:resizeHandles val="exact"/>
        </dgm:presLayoutVars>
      </dgm:prSet>
      <dgm:spPr/>
    </dgm:pt>
    <dgm:pt modelId="{BE3A0A1D-1AC8-4B8E-831C-08D6D6B97337}" type="pres">
      <dgm:prSet presAssocID="{7AC96489-C8A2-4BEE-A90F-87CD6D726888}" presName="compNode" presStyleCnt="0"/>
      <dgm:spPr/>
    </dgm:pt>
    <dgm:pt modelId="{D2A1DC65-66AB-45FA-82F9-5B1C423E73BD}" type="pres">
      <dgm:prSet presAssocID="{7AC96489-C8A2-4BEE-A90F-87CD6D72688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F7B8199E-B682-4F64-B5C3-CE9F5F98C077}" type="pres">
      <dgm:prSet presAssocID="{7AC96489-C8A2-4BEE-A90F-87CD6D726888}" presName="iconSpace" presStyleCnt="0"/>
      <dgm:spPr/>
    </dgm:pt>
    <dgm:pt modelId="{D7050FED-FA5A-4BA3-906E-1D48669B0BEF}" type="pres">
      <dgm:prSet presAssocID="{7AC96489-C8A2-4BEE-A90F-87CD6D726888}" presName="parTx" presStyleLbl="revTx" presStyleIdx="0" presStyleCnt="4">
        <dgm:presLayoutVars>
          <dgm:chMax val="0"/>
          <dgm:chPref val="0"/>
        </dgm:presLayoutVars>
      </dgm:prSet>
      <dgm:spPr/>
    </dgm:pt>
    <dgm:pt modelId="{7FAE4C76-B72D-489C-AFCC-51D0E66D1F29}" type="pres">
      <dgm:prSet presAssocID="{7AC96489-C8A2-4BEE-A90F-87CD6D726888}" presName="txSpace" presStyleCnt="0"/>
      <dgm:spPr/>
    </dgm:pt>
    <dgm:pt modelId="{F1F9093D-4C39-4385-AEA7-3B796EFFA8B6}" type="pres">
      <dgm:prSet presAssocID="{7AC96489-C8A2-4BEE-A90F-87CD6D726888}" presName="desTx" presStyleLbl="revTx" presStyleIdx="1" presStyleCnt="4">
        <dgm:presLayoutVars/>
      </dgm:prSet>
      <dgm:spPr/>
    </dgm:pt>
    <dgm:pt modelId="{57BF1823-5626-46DA-9295-FACEB0EF73B2}" type="pres">
      <dgm:prSet presAssocID="{C154D6D9-B44D-4DF7-9F2C-045E26CFD470}" presName="sibTrans" presStyleCnt="0"/>
      <dgm:spPr/>
    </dgm:pt>
    <dgm:pt modelId="{66627E23-9E5F-49E0-9608-8EF2E33F07F3}" type="pres">
      <dgm:prSet presAssocID="{7BCF2FE9-6637-459C-85AD-A08E4DC47B65}" presName="compNode" presStyleCnt="0"/>
      <dgm:spPr/>
    </dgm:pt>
    <dgm:pt modelId="{0DE43D61-9C7E-4632-BDF1-33B4FCE13D3C}" type="pres">
      <dgm:prSet presAssocID="{7BCF2FE9-6637-459C-85AD-A08E4DC47B6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DE001E10-92B7-428E-A93A-EEB5DD440FE8}" type="pres">
      <dgm:prSet presAssocID="{7BCF2FE9-6637-459C-85AD-A08E4DC47B65}" presName="iconSpace" presStyleCnt="0"/>
      <dgm:spPr/>
    </dgm:pt>
    <dgm:pt modelId="{236212EF-15B8-4DEB-8BBD-7E9B05CEBCE5}" type="pres">
      <dgm:prSet presAssocID="{7BCF2FE9-6637-459C-85AD-A08E4DC47B65}" presName="parTx" presStyleLbl="revTx" presStyleIdx="2" presStyleCnt="4">
        <dgm:presLayoutVars>
          <dgm:chMax val="0"/>
          <dgm:chPref val="0"/>
        </dgm:presLayoutVars>
      </dgm:prSet>
      <dgm:spPr/>
    </dgm:pt>
    <dgm:pt modelId="{A824405A-32F9-41DE-A7CB-FFF1FDFFCC02}" type="pres">
      <dgm:prSet presAssocID="{7BCF2FE9-6637-459C-85AD-A08E4DC47B65}" presName="txSpace" presStyleCnt="0"/>
      <dgm:spPr/>
    </dgm:pt>
    <dgm:pt modelId="{79B722D9-AEED-48FA-906B-649B3D9855D7}" type="pres">
      <dgm:prSet presAssocID="{7BCF2FE9-6637-459C-85AD-A08E4DC47B65}" presName="desTx" presStyleLbl="revTx" presStyleIdx="3" presStyleCnt="4">
        <dgm:presLayoutVars/>
      </dgm:prSet>
      <dgm:spPr/>
    </dgm:pt>
  </dgm:ptLst>
  <dgm:cxnLst>
    <dgm:cxn modelId="{31DC040E-3B34-41F6-B630-132E7B77156C}" srcId="{F360329A-507C-49D1-8C5A-0018DB37F93D}" destId="{7BCF2FE9-6637-459C-85AD-A08E4DC47B65}" srcOrd="1" destOrd="0" parTransId="{4CA80664-4B24-45FC-88BF-DE809A46DF7E}" sibTransId="{B69B0D2F-06E9-4565-BDA0-6CD9B718862E}"/>
    <dgm:cxn modelId="{3904F51F-7432-42CF-AF89-1C6194B29560}" srcId="{F360329A-507C-49D1-8C5A-0018DB37F93D}" destId="{7AC96489-C8A2-4BEE-A90F-87CD6D726888}" srcOrd="0" destOrd="0" parTransId="{9638CE1A-E00F-403A-A5B5-D508CB8BC96E}" sibTransId="{C154D6D9-B44D-4DF7-9F2C-045E26CFD470}"/>
    <dgm:cxn modelId="{EC725739-4130-4F15-B595-AA93E53E578D}" type="presOf" srcId="{F360329A-507C-49D1-8C5A-0018DB37F93D}" destId="{11829A8D-3D4F-4BC9-BF43-51754571F066}" srcOrd="0" destOrd="0" presId="urn:microsoft.com/office/officeart/2018/5/layout/CenteredIconLabelDescriptionList"/>
    <dgm:cxn modelId="{F513236B-E05A-480A-BC99-27ACC9BC9442}" srcId="{7AC96489-C8A2-4BEE-A90F-87CD6D726888}" destId="{CB58CFCA-2C6B-475E-BD1E-FA999A0125C0}" srcOrd="0" destOrd="0" parTransId="{D31BC1A0-3D33-4104-B457-A792C68F179D}" sibTransId="{A56D32C2-EB14-4AFB-B8BC-518A947AEE0B}"/>
    <dgm:cxn modelId="{10B5ED7F-5A3B-47ED-BD82-539F4BC142C9}" type="presOf" srcId="{7AC96489-C8A2-4BEE-A90F-87CD6D726888}" destId="{D7050FED-FA5A-4BA3-906E-1D48669B0BEF}" srcOrd="0" destOrd="0" presId="urn:microsoft.com/office/officeart/2018/5/layout/CenteredIconLabelDescriptionList"/>
    <dgm:cxn modelId="{7BE3AFAD-AFE4-4274-81C8-BAD984F17B1A}" type="presOf" srcId="{7BCF2FE9-6637-459C-85AD-A08E4DC47B65}" destId="{236212EF-15B8-4DEB-8BBD-7E9B05CEBCE5}" srcOrd="0" destOrd="0" presId="urn:microsoft.com/office/officeart/2018/5/layout/CenteredIconLabelDescriptionList"/>
    <dgm:cxn modelId="{3773AAB1-B527-4AFD-9DD6-40FDE233C026}" type="presOf" srcId="{CB58CFCA-2C6B-475E-BD1E-FA999A0125C0}" destId="{F1F9093D-4C39-4385-AEA7-3B796EFFA8B6}" srcOrd="0" destOrd="0" presId="urn:microsoft.com/office/officeart/2018/5/layout/CenteredIconLabelDescriptionList"/>
    <dgm:cxn modelId="{6C9E2BD3-8884-4AD4-A146-A090082A078F}" type="presParOf" srcId="{11829A8D-3D4F-4BC9-BF43-51754571F066}" destId="{BE3A0A1D-1AC8-4B8E-831C-08D6D6B97337}" srcOrd="0" destOrd="0" presId="urn:microsoft.com/office/officeart/2018/5/layout/CenteredIconLabelDescriptionList"/>
    <dgm:cxn modelId="{73CCC269-95F4-43FB-82F0-93CF74502621}" type="presParOf" srcId="{BE3A0A1D-1AC8-4B8E-831C-08D6D6B97337}" destId="{D2A1DC65-66AB-45FA-82F9-5B1C423E73BD}" srcOrd="0" destOrd="0" presId="urn:microsoft.com/office/officeart/2018/5/layout/CenteredIconLabelDescriptionList"/>
    <dgm:cxn modelId="{388DF2AF-5DF1-469B-B98F-FA8E12D377E7}" type="presParOf" srcId="{BE3A0A1D-1AC8-4B8E-831C-08D6D6B97337}" destId="{F7B8199E-B682-4F64-B5C3-CE9F5F98C077}" srcOrd="1" destOrd="0" presId="urn:microsoft.com/office/officeart/2018/5/layout/CenteredIconLabelDescriptionList"/>
    <dgm:cxn modelId="{903B5DF9-7889-4249-A976-C3FE20C7D01F}" type="presParOf" srcId="{BE3A0A1D-1AC8-4B8E-831C-08D6D6B97337}" destId="{D7050FED-FA5A-4BA3-906E-1D48669B0BEF}" srcOrd="2" destOrd="0" presId="urn:microsoft.com/office/officeart/2018/5/layout/CenteredIconLabelDescriptionList"/>
    <dgm:cxn modelId="{42D825AF-3489-4DF3-9411-25042B977ADA}" type="presParOf" srcId="{BE3A0A1D-1AC8-4B8E-831C-08D6D6B97337}" destId="{7FAE4C76-B72D-489C-AFCC-51D0E66D1F29}" srcOrd="3" destOrd="0" presId="urn:microsoft.com/office/officeart/2018/5/layout/CenteredIconLabelDescriptionList"/>
    <dgm:cxn modelId="{E9978E4F-15FF-48A7-82C4-E0A43AB4A35C}" type="presParOf" srcId="{BE3A0A1D-1AC8-4B8E-831C-08D6D6B97337}" destId="{F1F9093D-4C39-4385-AEA7-3B796EFFA8B6}" srcOrd="4" destOrd="0" presId="urn:microsoft.com/office/officeart/2018/5/layout/CenteredIconLabelDescriptionList"/>
    <dgm:cxn modelId="{B37F1572-C42E-43D6-A2BB-D3CA5542671F}" type="presParOf" srcId="{11829A8D-3D4F-4BC9-BF43-51754571F066}" destId="{57BF1823-5626-46DA-9295-FACEB0EF73B2}" srcOrd="1" destOrd="0" presId="urn:microsoft.com/office/officeart/2018/5/layout/CenteredIconLabelDescriptionList"/>
    <dgm:cxn modelId="{13A87314-25DA-49F7-8CB0-94AD8436C1DC}" type="presParOf" srcId="{11829A8D-3D4F-4BC9-BF43-51754571F066}" destId="{66627E23-9E5F-49E0-9608-8EF2E33F07F3}" srcOrd="2" destOrd="0" presId="urn:microsoft.com/office/officeart/2018/5/layout/CenteredIconLabelDescriptionList"/>
    <dgm:cxn modelId="{CA48F23C-5BA6-4A12-9C1B-93273A1CD50E}" type="presParOf" srcId="{66627E23-9E5F-49E0-9608-8EF2E33F07F3}" destId="{0DE43D61-9C7E-4632-BDF1-33B4FCE13D3C}" srcOrd="0" destOrd="0" presId="urn:microsoft.com/office/officeart/2018/5/layout/CenteredIconLabelDescriptionList"/>
    <dgm:cxn modelId="{DAA24964-389F-4917-87EF-FFA06AB4FDDB}" type="presParOf" srcId="{66627E23-9E5F-49E0-9608-8EF2E33F07F3}" destId="{DE001E10-92B7-428E-A93A-EEB5DD440FE8}" srcOrd="1" destOrd="0" presId="urn:microsoft.com/office/officeart/2018/5/layout/CenteredIconLabelDescriptionList"/>
    <dgm:cxn modelId="{A5881753-6DC5-48BE-B6AB-53EF392EBE5E}" type="presParOf" srcId="{66627E23-9E5F-49E0-9608-8EF2E33F07F3}" destId="{236212EF-15B8-4DEB-8BBD-7E9B05CEBCE5}" srcOrd="2" destOrd="0" presId="urn:microsoft.com/office/officeart/2018/5/layout/CenteredIconLabelDescriptionList"/>
    <dgm:cxn modelId="{F5668431-1447-474E-AB60-F39EED172450}" type="presParOf" srcId="{66627E23-9E5F-49E0-9608-8EF2E33F07F3}" destId="{A824405A-32F9-41DE-A7CB-FFF1FDFFCC02}" srcOrd="3" destOrd="0" presId="urn:microsoft.com/office/officeart/2018/5/layout/CenteredIconLabelDescriptionList"/>
    <dgm:cxn modelId="{35F8E3E2-3C90-44A7-9DB2-98876B0CACD1}" type="presParOf" srcId="{66627E23-9E5F-49E0-9608-8EF2E33F07F3}" destId="{79B722D9-AEED-48FA-906B-649B3D9855D7}"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25B53D-C098-4515-9456-3E09A8606415}"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ECB22CA7-CF71-4A6F-9CA4-35F92254F523}">
      <dgm:prSet/>
      <dgm:spPr/>
      <dgm:t>
        <a:bodyPr/>
        <a:lstStyle/>
        <a:p>
          <a:r>
            <a:rPr lang="en-US"/>
            <a:t>Accessible</a:t>
          </a:r>
        </a:p>
      </dgm:t>
    </dgm:pt>
    <dgm:pt modelId="{AE2B517E-6ED0-4BA4-9A2A-82A5668EF083}" type="parTrans" cxnId="{24DEDBF4-0AD2-4712-82AD-A72899153EC7}">
      <dgm:prSet/>
      <dgm:spPr/>
      <dgm:t>
        <a:bodyPr/>
        <a:lstStyle/>
        <a:p>
          <a:endParaRPr lang="en-US"/>
        </a:p>
      </dgm:t>
    </dgm:pt>
    <dgm:pt modelId="{4C6A6F7E-6364-4EDE-AA9B-1764F9B0FE8B}" type="sibTrans" cxnId="{24DEDBF4-0AD2-4712-82AD-A72899153EC7}">
      <dgm:prSet/>
      <dgm:spPr/>
      <dgm:t>
        <a:bodyPr/>
        <a:lstStyle/>
        <a:p>
          <a:endParaRPr lang="en-US"/>
        </a:p>
      </dgm:t>
    </dgm:pt>
    <dgm:pt modelId="{290A0EA2-C836-440F-9472-A55E2BF221A8}">
      <dgm:prSet/>
      <dgm:spPr/>
      <dgm:t>
        <a:bodyPr/>
        <a:lstStyle/>
        <a:p>
          <a:r>
            <a:rPr lang="en-US"/>
            <a:t>Affordable</a:t>
          </a:r>
        </a:p>
      </dgm:t>
    </dgm:pt>
    <dgm:pt modelId="{E138EB4E-EBC5-4AD0-8BE1-C0A91BF9DE7A}" type="parTrans" cxnId="{81C8C563-A070-4B1F-BCD5-00BBE3650A79}">
      <dgm:prSet/>
      <dgm:spPr/>
      <dgm:t>
        <a:bodyPr/>
        <a:lstStyle/>
        <a:p>
          <a:endParaRPr lang="en-US"/>
        </a:p>
      </dgm:t>
    </dgm:pt>
    <dgm:pt modelId="{81C4F26C-4439-49A3-9890-F1A26B6B0AE6}" type="sibTrans" cxnId="{81C8C563-A070-4B1F-BCD5-00BBE3650A79}">
      <dgm:prSet/>
      <dgm:spPr/>
      <dgm:t>
        <a:bodyPr/>
        <a:lstStyle/>
        <a:p>
          <a:endParaRPr lang="en-US"/>
        </a:p>
      </dgm:t>
    </dgm:pt>
    <dgm:pt modelId="{07D46B1D-A4CE-42DB-B710-71FEFB3801C1}">
      <dgm:prSet/>
      <dgm:spPr/>
      <dgm:t>
        <a:bodyPr/>
        <a:lstStyle/>
        <a:p>
          <a:r>
            <a:rPr lang="en-US"/>
            <a:t>Risk-appropriate</a:t>
          </a:r>
        </a:p>
      </dgm:t>
    </dgm:pt>
    <dgm:pt modelId="{B944A00F-1871-416C-867E-AFFB9E3A85BA}" type="parTrans" cxnId="{56275029-2BBE-4A3E-A805-C0C2B7AAE791}">
      <dgm:prSet/>
      <dgm:spPr/>
      <dgm:t>
        <a:bodyPr/>
        <a:lstStyle/>
        <a:p>
          <a:endParaRPr lang="en-US"/>
        </a:p>
      </dgm:t>
    </dgm:pt>
    <dgm:pt modelId="{88A6DF5D-1792-4AEC-A8E1-5FCE36AD1FCB}" type="sibTrans" cxnId="{56275029-2BBE-4A3E-A805-C0C2B7AAE791}">
      <dgm:prSet/>
      <dgm:spPr/>
      <dgm:t>
        <a:bodyPr/>
        <a:lstStyle/>
        <a:p>
          <a:endParaRPr lang="en-US"/>
        </a:p>
      </dgm:t>
    </dgm:pt>
    <dgm:pt modelId="{BB9882BA-5AB4-46FC-902A-83CD5D772202}">
      <dgm:prSet/>
      <dgm:spPr/>
      <dgm:t>
        <a:bodyPr/>
        <a:lstStyle/>
        <a:p>
          <a:r>
            <a:rPr lang="en-US"/>
            <a:t>High Quality </a:t>
          </a:r>
        </a:p>
      </dgm:t>
    </dgm:pt>
    <dgm:pt modelId="{241892E3-F172-4DDC-8D31-E0C422492247}" type="parTrans" cxnId="{BFF0EA32-8D43-4B18-807A-CCD065CD7F0E}">
      <dgm:prSet/>
      <dgm:spPr/>
      <dgm:t>
        <a:bodyPr/>
        <a:lstStyle/>
        <a:p>
          <a:endParaRPr lang="en-US"/>
        </a:p>
      </dgm:t>
    </dgm:pt>
    <dgm:pt modelId="{2A0EC530-FEEE-425B-91E4-682068D3EF1E}" type="sibTrans" cxnId="{BFF0EA32-8D43-4B18-807A-CCD065CD7F0E}">
      <dgm:prSet/>
      <dgm:spPr/>
      <dgm:t>
        <a:bodyPr/>
        <a:lstStyle/>
        <a:p>
          <a:endParaRPr lang="en-US"/>
        </a:p>
      </dgm:t>
    </dgm:pt>
    <dgm:pt modelId="{AB79DE25-2163-4C87-9E7B-06F7B280C8AA}">
      <dgm:prSet/>
      <dgm:spPr/>
      <dgm:t>
        <a:bodyPr/>
        <a:lstStyle/>
        <a:p>
          <a:r>
            <a:rPr lang="en-US"/>
            <a:t>Patient Centered</a:t>
          </a:r>
        </a:p>
      </dgm:t>
    </dgm:pt>
    <dgm:pt modelId="{49A5653D-1878-4731-B8CE-B2F94E1C9BBD}" type="parTrans" cxnId="{87BACB54-C559-4428-8243-D858568C437E}">
      <dgm:prSet/>
      <dgm:spPr/>
      <dgm:t>
        <a:bodyPr/>
        <a:lstStyle/>
        <a:p>
          <a:endParaRPr lang="en-US"/>
        </a:p>
      </dgm:t>
    </dgm:pt>
    <dgm:pt modelId="{0501C290-20A9-4ED4-AF35-7ABF4FA70709}" type="sibTrans" cxnId="{87BACB54-C559-4428-8243-D858568C437E}">
      <dgm:prSet/>
      <dgm:spPr/>
      <dgm:t>
        <a:bodyPr/>
        <a:lstStyle/>
        <a:p>
          <a:endParaRPr lang="en-US"/>
        </a:p>
      </dgm:t>
    </dgm:pt>
    <dgm:pt modelId="{A1CCE358-DDDA-4B18-A6A4-7284ADE8F713}">
      <dgm:prSet/>
      <dgm:spPr/>
      <dgm:t>
        <a:bodyPr/>
        <a:lstStyle/>
        <a:p>
          <a:r>
            <a:rPr lang="en-US"/>
            <a:t>Innovative</a:t>
          </a:r>
        </a:p>
      </dgm:t>
    </dgm:pt>
    <dgm:pt modelId="{2FFF536C-DEFF-4236-8C38-1B5F431F170D}" type="parTrans" cxnId="{10D6F8F5-FD95-4ADD-B8B2-36B23B98C3BB}">
      <dgm:prSet/>
      <dgm:spPr/>
      <dgm:t>
        <a:bodyPr/>
        <a:lstStyle/>
        <a:p>
          <a:endParaRPr lang="en-US"/>
        </a:p>
      </dgm:t>
    </dgm:pt>
    <dgm:pt modelId="{A2C77A72-7770-4D3D-8DE5-F9016191D5C1}" type="sibTrans" cxnId="{10D6F8F5-FD95-4ADD-B8B2-36B23B98C3BB}">
      <dgm:prSet/>
      <dgm:spPr/>
      <dgm:t>
        <a:bodyPr/>
        <a:lstStyle/>
        <a:p>
          <a:endParaRPr lang="en-US"/>
        </a:p>
      </dgm:t>
    </dgm:pt>
    <dgm:pt modelId="{0A3DB6FD-289D-49C5-96A0-05243DFA4440}">
      <dgm:prSet/>
      <dgm:spPr/>
      <dgm:t>
        <a:bodyPr/>
        <a:lstStyle/>
        <a:p>
          <a:r>
            <a:rPr lang="en-US"/>
            <a:t>Coordinated</a:t>
          </a:r>
        </a:p>
      </dgm:t>
    </dgm:pt>
    <dgm:pt modelId="{50A95761-E82D-42F6-B415-18CA6A9C929B}" type="parTrans" cxnId="{265F596A-E913-4414-8DFD-A4B87E60717C}">
      <dgm:prSet/>
      <dgm:spPr/>
      <dgm:t>
        <a:bodyPr/>
        <a:lstStyle/>
        <a:p>
          <a:endParaRPr lang="en-US"/>
        </a:p>
      </dgm:t>
    </dgm:pt>
    <dgm:pt modelId="{F9CBB5C0-8D89-4D1E-A738-D6641A010446}" type="sibTrans" cxnId="{265F596A-E913-4414-8DFD-A4B87E60717C}">
      <dgm:prSet/>
      <dgm:spPr/>
      <dgm:t>
        <a:bodyPr/>
        <a:lstStyle/>
        <a:p>
          <a:endParaRPr lang="en-US"/>
        </a:p>
      </dgm:t>
    </dgm:pt>
    <dgm:pt modelId="{DB90C549-64AF-4A02-81B8-84B131D5730E}">
      <dgm:prSet/>
      <dgm:spPr/>
      <dgm:t>
        <a:bodyPr/>
        <a:lstStyle/>
        <a:p>
          <a:r>
            <a:rPr lang="en-US"/>
            <a:t>Equitable</a:t>
          </a:r>
        </a:p>
      </dgm:t>
    </dgm:pt>
    <dgm:pt modelId="{8F58550A-AB74-474A-9BC4-99A1B74EF6D7}" type="parTrans" cxnId="{6C09FF75-8E90-46D4-90D8-37167E71B98A}">
      <dgm:prSet/>
      <dgm:spPr/>
      <dgm:t>
        <a:bodyPr/>
        <a:lstStyle/>
        <a:p>
          <a:endParaRPr lang="en-US"/>
        </a:p>
      </dgm:t>
    </dgm:pt>
    <dgm:pt modelId="{458AFDA6-390B-44B7-82CC-5ABBBA718054}" type="sibTrans" cxnId="{6C09FF75-8E90-46D4-90D8-37167E71B98A}">
      <dgm:prSet/>
      <dgm:spPr/>
      <dgm:t>
        <a:bodyPr/>
        <a:lstStyle/>
        <a:p>
          <a:endParaRPr lang="en-US"/>
        </a:p>
      </dgm:t>
    </dgm:pt>
    <dgm:pt modelId="{2123B3A1-4DDA-5C4C-88DC-D9752A3592DA}" type="pres">
      <dgm:prSet presAssocID="{1225B53D-C098-4515-9456-3E09A8606415}" presName="diagram" presStyleCnt="0">
        <dgm:presLayoutVars>
          <dgm:dir/>
          <dgm:resizeHandles val="exact"/>
        </dgm:presLayoutVars>
      </dgm:prSet>
      <dgm:spPr/>
    </dgm:pt>
    <dgm:pt modelId="{B1F9C8F3-3F76-9B46-9F14-4D3EAE8AEC8A}" type="pres">
      <dgm:prSet presAssocID="{ECB22CA7-CF71-4A6F-9CA4-35F92254F523}" presName="node" presStyleLbl="node1" presStyleIdx="0" presStyleCnt="8">
        <dgm:presLayoutVars>
          <dgm:bulletEnabled val="1"/>
        </dgm:presLayoutVars>
      </dgm:prSet>
      <dgm:spPr/>
    </dgm:pt>
    <dgm:pt modelId="{F2813E22-722E-F44B-AC71-99F41916F34C}" type="pres">
      <dgm:prSet presAssocID="{4C6A6F7E-6364-4EDE-AA9B-1764F9B0FE8B}" presName="sibTrans" presStyleCnt="0"/>
      <dgm:spPr/>
    </dgm:pt>
    <dgm:pt modelId="{D8EA6EE9-0AB6-1F47-BFE6-070C04115564}" type="pres">
      <dgm:prSet presAssocID="{290A0EA2-C836-440F-9472-A55E2BF221A8}" presName="node" presStyleLbl="node1" presStyleIdx="1" presStyleCnt="8">
        <dgm:presLayoutVars>
          <dgm:bulletEnabled val="1"/>
        </dgm:presLayoutVars>
      </dgm:prSet>
      <dgm:spPr/>
    </dgm:pt>
    <dgm:pt modelId="{E4BB8858-347B-204D-AE00-69C8B4615B3E}" type="pres">
      <dgm:prSet presAssocID="{81C4F26C-4439-49A3-9890-F1A26B6B0AE6}" presName="sibTrans" presStyleCnt="0"/>
      <dgm:spPr/>
    </dgm:pt>
    <dgm:pt modelId="{794FB3D3-BD4B-D440-ADBB-1A5A440E5279}" type="pres">
      <dgm:prSet presAssocID="{07D46B1D-A4CE-42DB-B710-71FEFB3801C1}" presName="node" presStyleLbl="node1" presStyleIdx="2" presStyleCnt="8">
        <dgm:presLayoutVars>
          <dgm:bulletEnabled val="1"/>
        </dgm:presLayoutVars>
      </dgm:prSet>
      <dgm:spPr/>
    </dgm:pt>
    <dgm:pt modelId="{B67C7F4A-ED34-9142-B019-8B0BD18C0570}" type="pres">
      <dgm:prSet presAssocID="{88A6DF5D-1792-4AEC-A8E1-5FCE36AD1FCB}" presName="sibTrans" presStyleCnt="0"/>
      <dgm:spPr/>
    </dgm:pt>
    <dgm:pt modelId="{31AE9BFB-5474-4F4A-95DE-67991AF0C084}" type="pres">
      <dgm:prSet presAssocID="{BB9882BA-5AB4-46FC-902A-83CD5D772202}" presName="node" presStyleLbl="node1" presStyleIdx="3" presStyleCnt="8">
        <dgm:presLayoutVars>
          <dgm:bulletEnabled val="1"/>
        </dgm:presLayoutVars>
      </dgm:prSet>
      <dgm:spPr/>
    </dgm:pt>
    <dgm:pt modelId="{D0AE7A4E-3F71-8540-860D-A42B8821D67E}" type="pres">
      <dgm:prSet presAssocID="{2A0EC530-FEEE-425B-91E4-682068D3EF1E}" presName="sibTrans" presStyleCnt="0"/>
      <dgm:spPr/>
    </dgm:pt>
    <dgm:pt modelId="{5EA5A880-78FC-B04E-8CAB-D85F72584071}" type="pres">
      <dgm:prSet presAssocID="{AB79DE25-2163-4C87-9E7B-06F7B280C8AA}" presName="node" presStyleLbl="node1" presStyleIdx="4" presStyleCnt="8">
        <dgm:presLayoutVars>
          <dgm:bulletEnabled val="1"/>
        </dgm:presLayoutVars>
      </dgm:prSet>
      <dgm:spPr/>
    </dgm:pt>
    <dgm:pt modelId="{84177F47-7616-B84B-9DC0-9841E9FBC1D9}" type="pres">
      <dgm:prSet presAssocID="{0501C290-20A9-4ED4-AF35-7ABF4FA70709}" presName="sibTrans" presStyleCnt="0"/>
      <dgm:spPr/>
    </dgm:pt>
    <dgm:pt modelId="{AFDF345E-9BBD-1843-8CEF-137BBBAE8E2E}" type="pres">
      <dgm:prSet presAssocID="{A1CCE358-DDDA-4B18-A6A4-7284ADE8F713}" presName="node" presStyleLbl="node1" presStyleIdx="5" presStyleCnt="8">
        <dgm:presLayoutVars>
          <dgm:bulletEnabled val="1"/>
        </dgm:presLayoutVars>
      </dgm:prSet>
      <dgm:spPr/>
    </dgm:pt>
    <dgm:pt modelId="{2F658063-3125-A248-9B2A-00CA5D723236}" type="pres">
      <dgm:prSet presAssocID="{A2C77A72-7770-4D3D-8DE5-F9016191D5C1}" presName="sibTrans" presStyleCnt="0"/>
      <dgm:spPr/>
    </dgm:pt>
    <dgm:pt modelId="{36F3FAA1-5251-5446-A449-56436D5C3954}" type="pres">
      <dgm:prSet presAssocID="{0A3DB6FD-289D-49C5-96A0-05243DFA4440}" presName="node" presStyleLbl="node1" presStyleIdx="6" presStyleCnt="8">
        <dgm:presLayoutVars>
          <dgm:bulletEnabled val="1"/>
        </dgm:presLayoutVars>
      </dgm:prSet>
      <dgm:spPr/>
    </dgm:pt>
    <dgm:pt modelId="{F4B1CDD2-5B91-F641-871D-7C95955DD830}" type="pres">
      <dgm:prSet presAssocID="{F9CBB5C0-8D89-4D1E-A738-D6641A010446}" presName="sibTrans" presStyleCnt="0"/>
      <dgm:spPr/>
    </dgm:pt>
    <dgm:pt modelId="{A5D80588-CA4C-6547-8605-AD36B00E06DC}" type="pres">
      <dgm:prSet presAssocID="{DB90C549-64AF-4A02-81B8-84B131D5730E}" presName="node" presStyleLbl="node1" presStyleIdx="7" presStyleCnt="8">
        <dgm:presLayoutVars>
          <dgm:bulletEnabled val="1"/>
        </dgm:presLayoutVars>
      </dgm:prSet>
      <dgm:spPr/>
    </dgm:pt>
  </dgm:ptLst>
  <dgm:cxnLst>
    <dgm:cxn modelId="{1D737514-1075-B440-B356-E58CD0A8954A}" type="presOf" srcId="{0A3DB6FD-289D-49C5-96A0-05243DFA4440}" destId="{36F3FAA1-5251-5446-A449-56436D5C3954}" srcOrd="0" destOrd="0" presId="urn:microsoft.com/office/officeart/2005/8/layout/default"/>
    <dgm:cxn modelId="{34DC5A23-69DD-0248-BCB6-75596B3023C5}" type="presOf" srcId="{1225B53D-C098-4515-9456-3E09A8606415}" destId="{2123B3A1-4DDA-5C4C-88DC-D9752A3592DA}" srcOrd="0" destOrd="0" presId="urn:microsoft.com/office/officeart/2005/8/layout/default"/>
    <dgm:cxn modelId="{56275029-2BBE-4A3E-A805-C0C2B7AAE791}" srcId="{1225B53D-C098-4515-9456-3E09A8606415}" destId="{07D46B1D-A4CE-42DB-B710-71FEFB3801C1}" srcOrd="2" destOrd="0" parTransId="{B944A00F-1871-416C-867E-AFFB9E3A85BA}" sibTransId="{88A6DF5D-1792-4AEC-A8E1-5FCE36AD1FCB}"/>
    <dgm:cxn modelId="{BFF0EA32-8D43-4B18-807A-CCD065CD7F0E}" srcId="{1225B53D-C098-4515-9456-3E09A8606415}" destId="{BB9882BA-5AB4-46FC-902A-83CD5D772202}" srcOrd="3" destOrd="0" parTransId="{241892E3-F172-4DDC-8D31-E0C422492247}" sibTransId="{2A0EC530-FEEE-425B-91E4-682068D3EF1E}"/>
    <dgm:cxn modelId="{40598250-9928-BF4A-8998-B9B66F46A889}" type="presOf" srcId="{07D46B1D-A4CE-42DB-B710-71FEFB3801C1}" destId="{794FB3D3-BD4B-D440-ADBB-1A5A440E5279}" srcOrd="0" destOrd="0" presId="urn:microsoft.com/office/officeart/2005/8/layout/default"/>
    <dgm:cxn modelId="{87BACB54-C559-4428-8243-D858568C437E}" srcId="{1225B53D-C098-4515-9456-3E09A8606415}" destId="{AB79DE25-2163-4C87-9E7B-06F7B280C8AA}" srcOrd="4" destOrd="0" parTransId="{49A5653D-1878-4731-B8CE-B2F94E1C9BBD}" sibTransId="{0501C290-20A9-4ED4-AF35-7ABF4FA70709}"/>
    <dgm:cxn modelId="{81C8C563-A070-4B1F-BCD5-00BBE3650A79}" srcId="{1225B53D-C098-4515-9456-3E09A8606415}" destId="{290A0EA2-C836-440F-9472-A55E2BF221A8}" srcOrd="1" destOrd="0" parTransId="{E138EB4E-EBC5-4AD0-8BE1-C0A91BF9DE7A}" sibTransId="{81C4F26C-4439-49A3-9890-F1A26B6B0AE6}"/>
    <dgm:cxn modelId="{2A62AE64-BD66-9C44-892F-3231F4875A92}" type="presOf" srcId="{DB90C549-64AF-4A02-81B8-84B131D5730E}" destId="{A5D80588-CA4C-6547-8605-AD36B00E06DC}" srcOrd="0" destOrd="0" presId="urn:microsoft.com/office/officeart/2005/8/layout/default"/>
    <dgm:cxn modelId="{265F596A-E913-4414-8DFD-A4B87E60717C}" srcId="{1225B53D-C098-4515-9456-3E09A8606415}" destId="{0A3DB6FD-289D-49C5-96A0-05243DFA4440}" srcOrd="6" destOrd="0" parTransId="{50A95761-E82D-42F6-B415-18CA6A9C929B}" sibTransId="{F9CBB5C0-8D89-4D1E-A738-D6641A010446}"/>
    <dgm:cxn modelId="{6C09FF75-8E90-46D4-90D8-37167E71B98A}" srcId="{1225B53D-C098-4515-9456-3E09A8606415}" destId="{DB90C549-64AF-4A02-81B8-84B131D5730E}" srcOrd="7" destOrd="0" parTransId="{8F58550A-AB74-474A-9BC4-99A1B74EF6D7}" sibTransId="{458AFDA6-390B-44B7-82CC-5ABBBA718054}"/>
    <dgm:cxn modelId="{A2D2ED97-A211-5B41-B0F9-7B97D6637945}" type="presOf" srcId="{AB79DE25-2163-4C87-9E7B-06F7B280C8AA}" destId="{5EA5A880-78FC-B04E-8CAB-D85F72584071}" srcOrd="0" destOrd="0" presId="urn:microsoft.com/office/officeart/2005/8/layout/default"/>
    <dgm:cxn modelId="{8A8F0C99-E258-6B44-A4E7-C573AEC036D3}" type="presOf" srcId="{290A0EA2-C836-440F-9472-A55E2BF221A8}" destId="{D8EA6EE9-0AB6-1F47-BFE6-070C04115564}" srcOrd="0" destOrd="0" presId="urn:microsoft.com/office/officeart/2005/8/layout/default"/>
    <dgm:cxn modelId="{7C65AEB3-9A86-2B4E-AA54-F3DB7C360683}" type="presOf" srcId="{ECB22CA7-CF71-4A6F-9CA4-35F92254F523}" destId="{B1F9C8F3-3F76-9B46-9F14-4D3EAE8AEC8A}" srcOrd="0" destOrd="0" presId="urn:microsoft.com/office/officeart/2005/8/layout/default"/>
    <dgm:cxn modelId="{35542ED5-5F58-8E4C-8998-3FD46706C79E}" type="presOf" srcId="{BB9882BA-5AB4-46FC-902A-83CD5D772202}" destId="{31AE9BFB-5474-4F4A-95DE-67991AF0C084}" srcOrd="0" destOrd="0" presId="urn:microsoft.com/office/officeart/2005/8/layout/default"/>
    <dgm:cxn modelId="{21A93CDE-56D4-8F4D-B919-294CE03832E7}" type="presOf" srcId="{A1CCE358-DDDA-4B18-A6A4-7284ADE8F713}" destId="{AFDF345E-9BBD-1843-8CEF-137BBBAE8E2E}" srcOrd="0" destOrd="0" presId="urn:microsoft.com/office/officeart/2005/8/layout/default"/>
    <dgm:cxn modelId="{24DEDBF4-0AD2-4712-82AD-A72899153EC7}" srcId="{1225B53D-C098-4515-9456-3E09A8606415}" destId="{ECB22CA7-CF71-4A6F-9CA4-35F92254F523}" srcOrd="0" destOrd="0" parTransId="{AE2B517E-6ED0-4BA4-9A2A-82A5668EF083}" sibTransId="{4C6A6F7E-6364-4EDE-AA9B-1764F9B0FE8B}"/>
    <dgm:cxn modelId="{10D6F8F5-FD95-4ADD-B8B2-36B23B98C3BB}" srcId="{1225B53D-C098-4515-9456-3E09A8606415}" destId="{A1CCE358-DDDA-4B18-A6A4-7284ADE8F713}" srcOrd="5" destOrd="0" parTransId="{2FFF536C-DEFF-4236-8C38-1B5F431F170D}" sibTransId="{A2C77A72-7770-4D3D-8DE5-F9016191D5C1}"/>
    <dgm:cxn modelId="{375C0E01-2185-A340-AEDC-2D4A825B805A}" type="presParOf" srcId="{2123B3A1-4DDA-5C4C-88DC-D9752A3592DA}" destId="{B1F9C8F3-3F76-9B46-9F14-4D3EAE8AEC8A}" srcOrd="0" destOrd="0" presId="urn:microsoft.com/office/officeart/2005/8/layout/default"/>
    <dgm:cxn modelId="{6F99CFBA-4E87-3443-8F62-AAD6C8D6B4F8}" type="presParOf" srcId="{2123B3A1-4DDA-5C4C-88DC-D9752A3592DA}" destId="{F2813E22-722E-F44B-AC71-99F41916F34C}" srcOrd="1" destOrd="0" presId="urn:microsoft.com/office/officeart/2005/8/layout/default"/>
    <dgm:cxn modelId="{09F8758F-5AFF-784B-A0EB-D6599F7DE490}" type="presParOf" srcId="{2123B3A1-4DDA-5C4C-88DC-D9752A3592DA}" destId="{D8EA6EE9-0AB6-1F47-BFE6-070C04115564}" srcOrd="2" destOrd="0" presId="urn:microsoft.com/office/officeart/2005/8/layout/default"/>
    <dgm:cxn modelId="{C20A20F1-8D82-9745-818E-2C96C155DD20}" type="presParOf" srcId="{2123B3A1-4DDA-5C4C-88DC-D9752A3592DA}" destId="{E4BB8858-347B-204D-AE00-69C8B4615B3E}" srcOrd="3" destOrd="0" presId="urn:microsoft.com/office/officeart/2005/8/layout/default"/>
    <dgm:cxn modelId="{D63517A2-C4B0-C244-BE9D-A99C7981111B}" type="presParOf" srcId="{2123B3A1-4DDA-5C4C-88DC-D9752A3592DA}" destId="{794FB3D3-BD4B-D440-ADBB-1A5A440E5279}" srcOrd="4" destOrd="0" presId="urn:microsoft.com/office/officeart/2005/8/layout/default"/>
    <dgm:cxn modelId="{E33A2896-6687-D64F-BBFE-54E17A0D673E}" type="presParOf" srcId="{2123B3A1-4DDA-5C4C-88DC-D9752A3592DA}" destId="{B67C7F4A-ED34-9142-B019-8B0BD18C0570}" srcOrd="5" destOrd="0" presId="urn:microsoft.com/office/officeart/2005/8/layout/default"/>
    <dgm:cxn modelId="{72DE61E4-10DF-694D-90E8-AEC4FE336751}" type="presParOf" srcId="{2123B3A1-4DDA-5C4C-88DC-D9752A3592DA}" destId="{31AE9BFB-5474-4F4A-95DE-67991AF0C084}" srcOrd="6" destOrd="0" presId="urn:microsoft.com/office/officeart/2005/8/layout/default"/>
    <dgm:cxn modelId="{531E3AE0-871C-BC4D-87DB-D2AD7BD92984}" type="presParOf" srcId="{2123B3A1-4DDA-5C4C-88DC-D9752A3592DA}" destId="{D0AE7A4E-3F71-8540-860D-A42B8821D67E}" srcOrd="7" destOrd="0" presId="urn:microsoft.com/office/officeart/2005/8/layout/default"/>
    <dgm:cxn modelId="{6178B7FD-1AD9-1242-9E1D-2C157E823BC3}" type="presParOf" srcId="{2123B3A1-4DDA-5C4C-88DC-D9752A3592DA}" destId="{5EA5A880-78FC-B04E-8CAB-D85F72584071}" srcOrd="8" destOrd="0" presId="urn:microsoft.com/office/officeart/2005/8/layout/default"/>
    <dgm:cxn modelId="{B5560320-7194-4E49-8C64-F88992F8996C}" type="presParOf" srcId="{2123B3A1-4DDA-5C4C-88DC-D9752A3592DA}" destId="{84177F47-7616-B84B-9DC0-9841E9FBC1D9}" srcOrd="9" destOrd="0" presId="urn:microsoft.com/office/officeart/2005/8/layout/default"/>
    <dgm:cxn modelId="{3625399C-599E-FA43-978E-F3C97EDE43B4}" type="presParOf" srcId="{2123B3A1-4DDA-5C4C-88DC-D9752A3592DA}" destId="{AFDF345E-9BBD-1843-8CEF-137BBBAE8E2E}" srcOrd="10" destOrd="0" presId="urn:microsoft.com/office/officeart/2005/8/layout/default"/>
    <dgm:cxn modelId="{B578D168-8510-4143-9731-41689825FDE6}" type="presParOf" srcId="{2123B3A1-4DDA-5C4C-88DC-D9752A3592DA}" destId="{2F658063-3125-A248-9B2A-00CA5D723236}" srcOrd="11" destOrd="0" presId="urn:microsoft.com/office/officeart/2005/8/layout/default"/>
    <dgm:cxn modelId="{8CA460DB-09E9-F840-B083-3075A6799F7E}" type="presParOf" srcId="{2123B3A1-4DDA-5C4C-88DC-D9752A3592DA}" destId="{36F3FAA1-5251-5446-A449-56436D5C3954}" srcOrd="12" destOrd="0" presId="urn:microsoft.com/office/officeart/2005/8/layout/default"/>
    <dgm:cxn modelId="{C10D512D-8E36-064F-8331-815A740BF592}" type="presParOf" srcId="{2123B3A1-4DDA-5C4C-88DC-D9752A3592DA}" destId="{F4B1CDD2-5B91-F641-871D-7C95955DD830}" srcOrd="13" destOrd="0" presId="urn:microsoft.com/office/officeart/2005/8/layout/default"/>
    <dgm:cxn modelId="{6FEEC387-2C5C-A14E-B436-265991893173}" type="presParOf" srcId="{2123B3A1-4DDA-5C4C-88DC-D9752A3592DA}" destId="{A5D80588-CA4C-6547-8605-AD36B00E06DC}"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9E1172-3C28-4503-A97A-92283ACCC2E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7392174-0631-4E7E-973B-8D2B2EDF4A53}">
      <dgm:prSet/>
      <dgm:spPr/>
      <dgm:t>
        <a:bodyPr/>
        <a:lstStyle/>
        <a:p>
          <a:pPr>
            <a:lnSpc>
              <a:spcPct val="100000"/>
            </a:lnSpc>
          </a:pPr>
          <a:r>
            <a:rPr lang="en-US"/>
            <a:t>Immediate</a:t>
          </a:r>
        </a:p>
      </dgm:t>
    </dgm:pt>
    <dgm:pt modelId="{09AB085C-A564-41DB-A781-1B05E54A461B}" type="parTrans" cxnId="{E05A8A72-3723-45AF-80B6-5F9A76C7A02E}">
      <dgm:prSet/>
      <dgm:spPr/>
      <dgm:t>
        <a:bodyPr/>
        <a:lstStyle/>
        <a:p>
          <a:endParaRPr lang="en-US"/>
        </a:p>
      </dgm:t>
    </dgm:pt>
    <dgm:pt modelId="{28A8B170-1105-415F-A28A-F22A715F0EF1}" type="sibTrans" cxnId="{E05A8A72-3723-45AF-80B6-5F9A76C7A02E}">
      <dgm:prSet/>
      <dgm:spPr/>
      <dgm:t>
        <a:bodyPr/>
        <a:lstStyle/>
        <a:p>
          <a:endParaRPr lang="en-US"/>
        </a:p>
      </dgm:t>
    </dgm:pt>
    <dgm:pt modelId="{941AFBA5-CFDB-410F-960C-11566123BE78}">
      <dgm:prSet/>
      <dgm:spPr/>
      <dgm:t>
        <a:bodyPr/>
        <a:lstStyle/>
        <a:p>
          <a:pPr>
            <a:lnSpc>
              <a:spcPct val="100000"/>
            </a:lnSpc>
          </a:pPr>
          <a:r>
            <a:rPr lang="en-US">
              <a:latin typeface="Sitka Subheading"/>
            </a:rPr>
            <a:t>Fetal</a:t>
          </a:r>
          <a:r>
            <a:rPr lang="en-US"/>
            <a:t> heart tones</a:t>
          </a:r>
        </a:p>
      </dgm:t>
    </dgm:pt>
    <dgm:pt modelId="{EB45A03C-FA7F-443D-B13B-29E1A214834B}" type="parTrans" cxnId="{71B8C287-9CCB-4A17-BBCC-6A7147C54FE2}">
      <dgm:prSet/>
      <dgm:spPr/>
      <dgm:t>
        <a:bodyPr/>
        <a:lstStyle/>
        <a:p>
          <a:endParaRPr lang="en-US"/>
        </a:p>
      </dgm:t>
    </dgm:pt>
    <dgm:pt modelId="{275F303F-43BF-476C-83E3-9BE1D3D7EC01}" type="sibTrans" cxnId="{71B8C287-9CCB-4A17-BBCC-6A7147C54FE2}">
      <dgm:prSet/>
      <dgm:spPr/>
      <dgm:t>
        <a:bodyPr/>
        <a:lstStyle/>
        <a:p>
          <a:endParaRPr lang="en-US"/>
        </a:p>
      </dgm:t>
    </dgm:pt>
    <dgm:pt modelId="{73F87863-B95A-48A3-8F3C-B3C1038E9116}">
      <dgm:prSet phldr="0"/>
      <dgm:spPr/>
      <dgm:t>
        <a:bodyPr/>
        <a:lstStyle/>
        <a:p>
          <a:pPr>
            <a:lnSpc>
              <a:spcPct val="100000"/>
            </a:lnSpc>
          </a:pPr>
          <a:r>
            <a:rPr lang="en-US">
              <a:latin typeface="Sitka Subheading"/>
            </a:rPr>
            <a:t>OB referral</a:t>
          </a:r>
          <a:endParaRPr lang="en-US"/>
        </a:p>
      </dgm:t>
    </dgm:pt>
    <dgm:pt modelId="{29F9A69B-5ED9-47DD-BDF3-1F1985FA478C}" type="parTrans" cxnId="{8F883884-C06B-4530-A3C0-C121D5EAF673}">
      <dgm:prSet/>
      <dgm:spPr/>
      <dgm:t>
        <a:bodyPr/>
        <a:lstStyle/>
        <a:p>
          <a:endParaRPr lang="en-US"/>
        </a:p>
      </dgm:t>
    </dgm:pt>
    <dgm:pt modelId="{C7E2BF57-24C5-45AD-BE00-B31C66A5A54F}" type="sibTrans" cxnId="{8F883884-C06B-4530-A3C0-C121D5EAF673}">
      <dgm:prSet/>
      <dgm:spPr/>
      <dgm:t>
        <a:bodyPr/>
        <a:lstStyle/>
        <a:p>
          <a:endParaRPr lang="en-US"/>
        </a:p>
      </dgm:t>
    </dgm:pt>
    <dgm:pt modelId="{02E2CB18-5078-4614-882C-7FAE42606B02}">
      <dgm:prSet/>
      <dgm:spPr/>
      <dgm:t>
        <a:bodyPr/>
        <a:lstStyle/>
        <a:p>
          <a:pPr>
            <a:lnSpc>
              <a:spcPct val="100000"/>
            </a:lnSpc>
          </a:pPr>
          <a:r>
            <a:rPr lang="en-US"/>
            <a:t>Intermediate</a:t>
          </a:r>
        </a:p>
      </dgm:t>
    </dgm:pt>
    <dgm:pt modelId="{3DBF00BE-F469-414C-9DBB-D884719C0A53}" type="parTrans" cxnId="{1E228E86-685B-4652-976A-D6A28040384B}">
      <dgm:prSet/>
      <dgm:spPr/>
      <dgm:t>
        <a:bodyPr/>
        <a:lstStyle/>
        <a:p>
          <a:endParaRPr lang="en-US"/>
        </a:p>
      </dgm:t>
    </dgm:pt>
    <dgm:pt modelId="{A9102224-E478-42A2-ABB1-4DB065CA5E44}" type="sibTrans" cxnId="{1E228E86-685B-4652-976A-D6A28040384B}">
      <dgm:prSet/>
      <dgm:spPr/>
      <dgm:t>
        <a:bodyPr/>
        <a:lstStyle/>
        <a:p>
          <a:endParaRPr lang="en-US"/>
        </a:p>
      </dgm:t>
    </dgm:pt>
    <dgm:pt modelId="{CB234EC8-AA06-42DA-9299-61096BF91189}">
      <dgm:prSet/>
      <dgm:spPr/>
      <dgm:t>
        <a:bodyPr/>
        <a:lstStyle/>
        <a:p>
          <a:pPr>
            <a:lnSpc>
              <a:spcPct val="100000"/>
            </a:lnSpc>
          </a:pPr>
          <a:r>
            <a:rPr lang="en-US">
              <a:latin typeface="Sitka Subheading"/>
            </a:rPr>
            <a:t>Local appointment </a:t>
          </a:r>
          <a:endParaRPr lang="en-US"/>
        </a:p>
      </dgm:t>
    </dgm:pt>
    <dgm:pt modelId="{0F647C33-23F9-44B6-A809-8E0C3B34AABD}" type="parTrans" cxnId="{D3380866-042E-49B1-B7D6-5674E1639814}">
      <dgm:prSet/>
      <dgm:spPr/>
      <dgm:t>
        <a:bodyPr/>
        <a:lstStyle/>
        <a:p>
          <a:endParaRPr lang="en-US"/>
        </a:p>
      </dgm:t>
    </dgm:pt>
    <dgm:pt modelId="{08B99740-F6D4-4C57-9A9C-39AB712D8015}" type="sibTrans" cxnId="{D3380866-042E-49B1-B7D6-5674E1639814}">
      <dgm:prSet/>
      <dgm:spPr/>
      <dgm:t>
        <a:bodyPr/>
        <a:lstStyle/>
        <a:p>
          <a:endParaRPr lang="en-US"/>
        </a:p>
      </dgm:t>
    </dgm:pt>
    <dgm:pt modelId="{08F877AD-3928-4DC1-B9A3-EA33EBECFE99}">
      <dgm:prSet/>
      <dgm:spPr/>
      <dgm:t>
        <a:bodyPr/>
        <a:lstStyle/>
        <a:p>
          <a:pPr>
            <a:lnSpc>
              <a:spcPct val="100000"/>
            </a:lnSpc>
          </a:pPr>
          <a:r>
            <a:rPr lang="en-US"/>
            <a:t>Transportation</a:t>
          </a:r>
          <a:r>
            <a:rPr lang="en-US">
              <a:latin typeface="Sitka Subheading"/>
            </a:rPr>
            <a:t> </a:t>
          </a:r>
          <a:endParaRPr lang="en-US"/>
        </a:p>
      </dgm:t>
    </dgm:pt>
    <dgm:pt modelId="{5D5DA44B-BE5E-4354-88C3-4872024C0C84}" type="parTrans" cxnId="{FD6EBA90-E26A-4803-BD49-EB43871BD6F8}">
      <dgm:prSet/>
      <dgm:spPr/>
      <dgm:t>
        <a:bodyPr/>
        <a:lstStyle/>
        <a:p>
          <a:endParaRPr lang="en-US"/>
        </a:p>
      </dgm:t>
    </dgm:pt>
    <dgm:pt modelId="{60EEE11A-F877-43C8-8D68-AF421802BD53}" type="sibTrans" cxnId="{FD6EBA90-E26A-4803-BD49-EB43871BD6F8}">
      <dgm:prSet/>
      <dgm:spPr/>
      <dgm:t>
        <a:bodyPr/>
        <a:lstStyle/>
        <a:p>
          <a:endParaRPr lang="en-US"/>
        </a:p>
      </dgm:t>
    </dgm:pt>
    <dgm:pt modelId="{D7D13D63-DBF3-4785-BB47-C2CF19D85F25}">
      <dgm:prSet/>
      <dgm:spPr/>
      <dgm:t>
        <a:bodyPr/>
        <a:lstStyle/>
        <a:p>
          <a:pPr>
            <a:lnSpc>
              <a:spcPct val="100000"/>
            </a:lnSpc>
          </a:pPr>
          <a:r>
            <a:rPr lang="en-US"/>
            <a:t>Long-term</a:t>
          </a:r>
        </a:p>
      </dgm:t>
    </dgm:pt>
    <dgm:pt modelId="{764F0422-0173-4C44-B425-475D23939445}" type="parTrans" cxnId="{955025EB-DB42-4F12-9174-9D36C8660AE0}">
      <dgm:prSet/>
      <dgm:spPr/>
      <dgm:t>
        <a:bodyPr/>
        <a:lstStyle/>
        <a:p>
          <a:endParaRPr lang="en-US"/>
        </a:p>
      </dgm:t>
    </dgm:pt>
    <dgm:pt modelId="{1A22A048-BAA8-4BF5-92CC-21F40B099D57}" type="sibTrans" cxnId="{955025EB-DB42-4F12-9174-9D36C8660AE0}">
      <dgm:prSet/>
      <dgm:spPr/>
      <dgm:t>
        <a:bodyPr/>
        <a:lstStyle/>
        <a:p>
          <a:endParaRPr lang="en-US"/>
        </a:p>
      </dgm:t>
    </dgm:pt>
    <dgm:pt modelId="{7A270C02-C2B2-42AA-8726-2DC5DBBBECDE}">
      <dgm:prSet phldr="0"/>
      <dgm:spPr/>
      <dgm:t>
        <a:bodyPr/>
        <a:lstStyle/>
        <a:p>
          <a:pPr>
            <a:lnSpc>
              <a:spcPct val="100000"/>
            </a:lnSpc>
          </a:pPr>
          <a:r>
            <a:rPr lang="en-US">
              <a:latin typeface="Sitka Subheading"/>
            </a:rPr>
            <a:t>Confirm pregnancy</a:t>
          </a:r>
        </a:p>
      </dgm:t>
    </dgm:pt>
    <dgm:pt modelId="{AF803E2D-B051-47AB-8124-90976FFF16C8}" type="parTrans" cxnId="{D159F845-9601-4037-BBC9-4CD3F2DF4A72}">
      <dgm:prSet/>
      <dgm:spPr/>
    </dgm:pt>
    <dgm:pt modelId="{73901F7F-18A8-4E1A-BD59-391C009BDA66}" type="sibTrans" cxnId="{D159F845-9601-4037-BBC9-4CD3F2DF4A72}">
      <dgm:prSet/>
      <dgm:spPr/>
    </dgm:pt>
    <dgm:pt modelId="{52CC91E4-6974-4D43-91B2-86ECC8C9B9D0}">
      <dgm:prSet phldr="0"/>
      <dgm:spPr/>
      <dgm:t>
        <a:bodyPr/>
        <a:lstStyle/>
        <a:p>
          <a:pPr>
            <a:lnSpc>
              <a:spcPct val="100000"/>
            </a:lnSpc>
          </a:pPr>
          <a:r>
            <a:rPr lang="en-US">
              <a:latin typeface="Sitka Subheading"/>
            </a:rPr>
            <a:t>Prenatal education</a:t>
          </a:r>
        </a:p>
      </dgm:t>
    </dgm:pt>
    <dgm:pt modelId="{8894586B-22B0-4E53-B7BB-3FCA377E9932}" type="parTrans" cxnId="{B345AAD1-0A1F-4787-9869-B37A77417131}">
      <dgm:prSet/>
      <dgm:spPr/>
    </dgm:pt>
    <dgm:pt modelId="{28067533-EFE4-444E-B98D-AFDF08C370EC}" type="sibTrans" cxnId="{B345AAD1-0A1F-4787-9869-B37A77417131}">
      <dgm:prSet/>
      <dgm:spPr/>
    </dgm:pt>
    <dgm:pt modelId="{703F2D17-8915-4473-9400-9EF9DB23914D}">
      <dgm:prSet phldr="0"/>
      <dgm:spPr/>
      <dgm:t>
        <a:bodyPr/>
        <a:lstStyle/>
        <a:p>
          <a:pPr>
            <a:lnSpc>
              <a:spcPct val="100000"/>
            </a:lnSpc>
          </a:pPr>
          <a:r>
            <a:rPr lang="en-US">
              <a:latin typeface="Sitka Subheading"/>
            </a:rPr>
            <a:t>WIC</a:t>
          </a:r>
          <a:endParaRPr lang="en-US"/>
        </a:p>
      </dgm:t>
    </dgm:pt>
    <dgm:pt modelId="{A47D7A22-F79C-4CCE-8310-5473477D7D27}" type="parTrans" cxnId="{4D7E926B-C9D3-4E78-8589-18F34FCF9CC4}">
      <dgm:prSet/>
      <dgm:spPr/>
    </dgm:pt>
    <dgm:pt modelId="{9AD97B2B-4BE4-4891-8049-0E0643861FDC}" type="sibTrans" cxnId="{4D7E926B-C9D3-4E78-8589-18F34FCF9CC4}">
      <dgm:prSet/>
      <dgm:spPr/>
    </dgm:pt>
    <dgm:pt modelId="{3FDF1054-C551-45FE-92A8-10471C981A5D}">
      <dgm:prSet phldr="0"/>
      <dgm:spPr/>
      <dgm:t>
        <a:bodyPr/>
        <a:lstStyle/>
        <a:p>
          <a:pPr>
            <a:lnSpc>
              <a:spcPct val="100000"/>
            </a:lnSpc>
          </a:pPr>
          <a:r>
            <a:rPr lang="en-US">
              <a:latin typeface="Sitka Subheading"/>
            </a:rPr>
            <a:t>TANF</a:t>
          </a:r>
        </a:p>
      </dgm:t>
    </dgm:pt>
    <dgm:pt modelId="{65F342C8-4B56-4D85-BCF7-F338A85F8E3B}" type="parTrans" cxnId="{17182326-D0BC-4F11-9A10-7FE656950458}">
      <dgm:prSet/>
      <dgm:spPr/>
    </dgm:pt>
    <dgm:pt modelId="{0CB42600-0E9F-4896-88A2-4E64BBA6C907}" type="sibTrans" cxnId="{17182326-D0BC-4F11-9A10-7FE656950458}">
      <dgm:prSet/>
      <dgm:spPr/>
    </dgm:pt>
    <dgm:pt modelId="{A187C973-A70A-4BA6-A442-91E7E1F56083}">
      <dgm:prSet phldr="0"/>
      <dgm:spPr/>
      <dgm:t>
        <a:bodyPr/>
        <a:lstStyle/>
        <a:p>
          <a:pPr>
            <a:lnSpc>
              <a:spcPct val="100000"/>
            </a:lnSpc>
          </a:pPr>
          <a:r>
            <a:rPr lang="en-US">
              <a:latin typeface="Sitka Subheading"/>
            </a:rPr>
            <a:t>SNAP</a:t>
          </a:r>
        </a:p>
      </dgm:t>
    </dgm:pt>
    <dgm:pt modelId="{0C7FA398-66E7-42DD-8E9C-817519E8A1F3}" type="parTrans" cxnId="{DB9484EB-5AAA-4237-88A3-8EB51D7E9644}">
      <dgm:prSet/>
      <dgm:spPr/>
    </dgm:pt>
    <dgm:pt modelId="{E3989F1D-57A3-43CB-BC8F-8CA070259DEB}" type="sibTrans" cxnId="{DB9484EB-5AAA-4237-88A3-8EB51D7E9644}">
      <dgm:prSet/>
      <dgm:spPr/>
    </dgm:pt>
    <dgm:pt modelId="{E3DEFC16-9A13-4A11-A8E0-0896CE82288C}">
      <dgm:prSet phldr="0"/>
      <dgm:spPr/>
      <dgm:t>
        <a:bodyPr/>
        <a:lstStyle/>
        <a:p>
          <a:pPr>
            <a:lnSpc>
              <a:spcPct val="100000"/>
            </a:lnSpc>
          </a:pPr>
          <a:r>
            <a:rPr lang="en-US">
              <a:solidFill>
                <a:srgbClr val="000000"/>
              </a:solidFill>
              <a:latin typeface="Calibri"/>
              <a:cs typeface="Calibri"/>
            </a:rPr>
            <a:t>Telehealth</a:t>
          </a:r>
          <a:endParaRPr lang="en-US">
            <a:latin typeface="Sitka Subheading"/>
          </a:endParaRPr>
        </a:p>
      </dgm:t>
    </dgm:pt>
    <dgm:pt modelId="{F4250DB6-2E43-471A-9DF5-E352BE99CC82}" type="parTrans" cxnId="{02E189F6-A389-4BB3-93E4-8A275B3FABBB}">
      <dgm:prSet/>
      <dgm:spPr/>
    </dgm:pt>
    <dgm:pt modelId="{251307D5-6FCA-4FBB-A5B6-427FA41F25B5}" type="sibTrans" cxnId="{02E189F6-A389-4BB3-93E4-8A275B3FABBB}">
      <dgm:prSet/>
      <dgm:spPr/>
    </dgm:pt>
    <dgm:pt modelId="{532B9E1F-6CF5-4D6A-8B56-D552E0C22B83}">
      <dgm:prSet phldr="0"/>
      <dgm:spPr/>
      <dgm:t>
        <a:bodyPr/>
        <a:lstStyle/>
        <a:p>
          <a:pPr>
            <a:lnSpc>
              <a:spcPct val="100000"/>
            </a:lnSpc>
          </a:pPr>
          <a:r>
            <a:rPr lang="en-US">
              <a:latin typeface="Sitka Subheading"/>
            </a:rPr>
            <a:t>Right Tracks</a:t>
          </a:r>
        </a:p>
      </dgm:t>
    </dgm:pt>
    <dgm:pt modelId="{03A0A381-0274-4EF3-970E-6DBE21E80864}" type="parTrans" cxnId="{4EA1A06E-CA65-4474-A81D-47CE58266C07}">
      <dgm:prSet/>
      <dgm:spPr/>
    </dgm:pt>
    <dgm:pt modelId="{83A8C547-B84F-46EE-96F2-D03396A9234C}" type="sibTrans" cxnId="{4EA1A06E-CA65-4474-A81D-47CE58266C07}">
      <dgm:prSet/>
      <dgm:spPr/>
    </dgm:pt>
    <dgm:pt modelId="{F12AF259-661A-452B-B20A-5601BD476AE1}">
      <dgm:prSet phldr="0"/>
      <dgm:spPr/>
      <dgm:t>
        <a:bodyPr/>
        <a:lstStyle/>
        <a:p>
          <a:pPr>
            <a:lnSpc>
              <a:spcPct val="100000"/>
            </a:lnSpc>
          </a:pPr>
          <a:r>
            <a:rPr lang="en-US">
              <a:latin typeface="Sitka Subheading"/>
              <a:cs typeface="Calibri"/>
            </a:rPr>
            <a:t>Local lab and US</a:t>
          </a:r>
        </a:p>
      </dgm:t>
    </dgm:pt>
    <dgm:pt modelId="{222300DE-DF06-43D7-A961-978E6F457F77}" type="parTrans" cxnId="{56EEE8B9-FE17-C24E-9268-9E81B257FAC7}">
      <dgm:prSet/>
      <dgm:spPr/>
    </dgm:pt>
    <dgm:pt modelId="{04209344-30B3-4AED-8F38-C6DCF770183A}" type="sibTrans" cxnId="{56EEE8B9-FE17-C24E-9268-9E81B257FAC7}">
      <dgm:prSet/>
      <dgm:spPr/>
    </dgm:pt>
    <dgm:pt modelId="{2EBC515B-2A05-4D33-86FE-98E68B8F245C}" type="pres">
      <dgm:prSet presAssocID="{099E1172-3C28-4503-A97A-92283ACCC2EC}" presName="root" presStyleCnt="0">
        <dgm:presLayoutVars>
          <dgm:dir/>
          <dgm:resizeHandles val="exact"/>
        </dgm:presLayoutVars>
      </dgm:prSet>
      <dgm:spPr/>
    </dgm:pt>
    <dgm:pt modelId="{04CBC22C-576B-45A3-9946-52FE7D636A1D}" type="pres">
      <dgm:prSet presAssocID="{E7392174-0631-4E7E-973B-8D2B2EDF4A53}" presName="compNode" presStyleCnt="0"/>
      <dgm:spPr/>
    </dgm:pt>
    <dgm:pt modelId="{B3AE0DB7-E37F-4668-8170-DD87FC7D2474}" type="pres">
      <dgm:prSet presAssocID="{E7392174-0631-4E7E-973B-8D2B2EDF4A53}" presName="bgRect" presStyleLbl="bgShp" presStyleIdx="0" presStyleCnt="3"/>
      <dgm:spPr/>
    </dgm:pt>
    <dgm:pt modelId="{FB423364-525F-439C-BA24-E225DDC4BA58}" type="pres">
      <dgm:prSet presAssocID="{E7392174-0631-4E7E-973B-8D2B2EDF4A5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beat"/>
        </a:ext>
      </dgm:extLst>
    </dgm:pt>
    <dgm:pt modelId="{EAC94DBB-F146-4E09-9FA9-C54DC5F2F398}" type="pres">
      <dgm:prSet presAssocID="{E7392174-0631-4E7E-973B-8D2B2EDF4A53}" presName="spaceRect" presStyleCnt="0"/>
      <dgm:spPr/>
    </dgm:pt>
    <dgm:pt modelId="{372973C4-6412-4048-946F-8C1B69054F0F}" type="pres">
      <dgm:prSet presAssocID="{E7392174-0631-4E7E-973B-8D2B2EDF4A53}" presName="parTx" presStyleLbl="revTx" presStyleIdx="0" presStyleCnt="6">
        <dgm:presLayoutVars>
          <dgm:chMax val="0"/>
          <dgm:chPref val="0"/>
        </dgm:presLayoutVars>
      </dgm:prSet>
      <dgm:spPr/>
    </dgm:pt>
    <dgm:pt modelId="{8BBF68C5-74CC-42AE-887A-A1B1BC1D3040}" type="pres">
      <dgm:prSet presAssocID="{E7392174-0631-4E7E-973B-8D2B2EDF4A53}" presName="desTx" presStyleLbl="revTx" presStyleIdx="1" presStyleCnt="6">
        <dgm:presLayoutVars/>
      </dgm:prSet>
      <dgm:spPr/>
    </dgm:pt>
    <dgm:pt modelId="{D7DC85A8-CDC5-4A2B-81D0-907A3AC77443}" type="pres">
      <dgm:prSet presAssocID="{28A8B170-1105-415F-A28A-F22A715F0EF1}" presName="sibTrans" presStyleCnt="0"/>
      <dgm:spPr/>
    </dgm:pt>
    <dgm:pt modelId="{0AF78D0E-E10C-4357-A074-94243DC22D21}" type="pres">
      <dgm:prSet presAssocID="{02E2CB18-5078-4614-882C-7FAE42606B02}" presName="compNode" presStyleCnt="0"/>
      <dgm:spPr/>
    </dgm:pt>
    <dgm:pt modelId="{35907399-F4AD-4C54-AE2C-649175BE3D34}" type="pres">
      <dgm:prSet presAssocID="{02E2CB18-5078-4614-882C-7FAE42606B02}" presName="bgRect" presStyleLbl="bgShp" presStyleIdx="1" presStyleCnt="3"/>
      <dgm:spPr/>
    </dgm:pt>
    <dgm:pt modelId="{E431052E-B547-4DE0-A409-297BF7EE0349}" type="pres">
      <dgm:prSet presAssocID="{02E2CB18-5078-4614-882C-7FAE42606B0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3A0E0C4D-5879-4803-954D-59BA4451FCA8}" type="pres">
      <dgm:prSet presAssocID="{02E2CB18-5078-4614-882C-7FAE42606B02}" presName="spaceRect" presStyleCnt="0"/>
      <dgm:spPr/>
    </dgm:pt>
    <dgm:pt modelId="{773A8D82-3EF5-45CC-99C3-EF895A58E0BA}" type="pres">
      <dgm:prSet presAssocID="{02E2CB18-5078-4614-882C-7FAE42606B02}" presName="parTx" presStyleLbl="revTx" presStyleIdx="2" presStyleCnt="6">
        <dgm:presLayoutVars>
          <dgm:chMax val="0"/>
          <dgm:chPref val="0"/>
        </dgm:presLayoutVars>
      </dgm:prSet>
      <dgm:spPr/>
    </dgm:pt>
    <dgm:pt modelId="{622F043B-7780-4885-B7B5-A3C059FCCA55}" type="pres">
      <dgm:prSet presAssocID="{02E2CB18-5078-4614-882C-7FAE42606B02}" presName="desTx" presStyleLbl="revTx" presStyleIdx="3" presStyleCnt="6">
        <dgm:presLayoutVars/>
      </dgm:prSet>
      <dgm:spPr/>
    </dgm:pt>
    <dgm:pt modelId="{60958109-09AE-4919-BC83-287973227F29}" type="pres">
      <dgm:prSet presAssocID="{A9102224-E478-42A2-ABB1-4DB065CA5E44}" presName="sibTrans" presStyleCnt="0"/>
      <dgm:spPr/>
    </dgm:pt>
    <dgm:pt modelId="{7BECD03A-FB4C-4768-86DD-34A767198B75}" type="pres">
      <dgm:prSet presAssocID="{D7D13D63-DBF3-4785-BB47-C2CF19D85F25}" presName="compNode" presStyleCnt="0"/>
      <dgm:spPr/>
    </dgm:pt>
    <dgm:pt modelId="{2E8C8248-607A-4CCA-B75D-BDCA42167F88}" type="pres">
      <dgm:prSet presAssocID="{D7D13D63-DBF3-4785-BB47-C2CF19D85F25}" presName="bgRect" presStyleLbl="bgShp" presStyleIdx="2" presStyleCnt="3"/>
      <dgm:spPr/>
    </dgm:pt>
    <dgm:pt modelId="{112F9488-09B4-4BB7-9EF3-1340A2A8FC8E}" type="pres">
      <dgm:prSet presAssocID="{D7D13D63-DBF3-4785-BB47-C2CF19D85F2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urglass"/>
        </a:ext>
      </dgm:extLst>
    </dgm:pt>
    <dgm:pt modelId="{1A150D16-FBD5-4928-B099-EAB43A898CBD}" type="pres">
      <dgm:prSet presAssocID="{D7D13D63-DBF3-4785-BB47-C2CF19D85F25}" presName="spaceRect" presStyleCnt="0"/>
      <dgm:spPr/>
    </dgm:pt>
    <dgm:pt modelId="{DA35552E-7E6E-4D13-8239-31A838E116A6}" type="pres">
      <dgm:prSet presAssocID="{D7D13D63-DBF3-4785-BB47-C2CF19D85F25}" presName="parTx" presStyleLbl="revTx" presStyleIdx="4" presStyleCnt="6">
        <dgm:presLayoutVars>
          <dgm:chMax val="0"/>
          <dgm:chPref val="0"/>
        </dgm:presLayoutVars>
      </dgm:prSet>
      <dgm:spPr/>
    </dgm:pt>
    <dgm:pt modelId="{D0A88F81-736F-4AA1-9590-D96B3F14BC0D}" type="pres">
      <dgm:prSet presAssocID="{D7D13D63-DBF3-4785-BB47-C2CF19D85F25}" presName="desTx" presStyleLbl="revTx" presStyleIdx="5" presStyleCnt="6">
        <dgm:presLayoutVars/>
      </dgm:prSet>
      <dgm:spPr/>
    </dgm:pt>
  </dgm:ptLst>
  <dgm:cxnLst>
    <dgm:cxn modelId="{17182326-D0BC-4F11-9A10-7FE656950458}" srcId="{D7D13D63-DBF3-4785-BB47-C2CF19D85F25}" destId="{3FDF1054-C551-45FE-92A8-10471C981A5D}" srcOrd="2" destOrd="0" parTransId="{65F342C8-4B56-4D85-BCF7-F338A85F8E3B}" sibTransId="{0CB42600-0E9F-4896-88A2-4E64BBA6C907}"/>
    <dgm:cxn modelId="{22BEF636-5446-4B88-9DC6-87801286B682}" type="presOf" srcId="{D7D13D63-DBF3-4785-BB47-C2CF19D85F25}" destId="{DA35552E-7E6E-4D13-8239-31A838E116A6}" srcOrd="0" destOrd="0" presId="urn:microsoft.com/office/officeart/2018/2/layout/IconVerticalSolidList"/>
    <dgm:cxn modelId="{069AE03D-5AF9-4552-80A3-4AF42FC4FE71}" type="presOf" srcId="{08F877AD-3928-4DC1-B9A3-EA33EBECFE99}" destId="{622F043B-7780-4885-B7B5-A3C059FCCA55}" srcOrd="0" destOrd="3" presId="urn:microsoft.com/office/officeart/2018/2/layout/IconVerticalSolidList"/>
    <dgm:cxn modelId="{C75CDD43-9C59-4E5F-92C7-8E15DAD71844}" type="presOf" srcId="{3FDF1054-C551-45FE-92A8-10471C981A5D}" destId="{D0A88F81-736F-4AA1-9590-D96B3F14BC0D}" srcOrd="0" destOrd="2" presId="urn:microsoft.com/office/officeart/2018/2/layout/IconVerticalSolidList"/>
    <dgm:cxn modelId="{D159F845-9601-4037-BBC9-4CD3F2DF4A72}" srcId="{E7392174-0631-4E7E-973B-8D2B2EDF4A53}" destId="{7A270C02-C2B2-42AA-8726-2DC5DBBBECDE}" srcOrd="0" destOrd="0" parTransId="{AF803E2D-B051-47AB-8124-90976FFF16C8}" sibTransId="{73901F7F-18A8-4E1A-BD59-391C009BDA66}"/>
    <dgm:cxn modelId="{BCE0424C-CA30-4B3F-8BD6-3811F0F6ECAB}" type="presOf" srcId="{703F2D17-8915-4473-9400-9EF9DB23914D}" destId="{D0A88F81-736F-4AA1-9590-D96B3F14BC0D}" srcOrd="0" destOrd="0" presId="urn:microsoft.com/office/officeart/2018/2/layout/IconVerticalSolidList"/>
    <dgm:cxn modelId="{3FCB415E-5163-454B-B026-B255E1AB4573}" type="presOf" srcId="{E3DEFC16-9A13-4A11-A8E0-0896CE82288C}" destId="{622F043B-7780-4885-B7B5-A3C059FCCA55}" srcOrd="0" destOrd="2" presId="urn:microsoft.com/office/officeart/2018/2/layout/IconVerticalSolidList"/>
    <dgm:cxn modelId="{D3380866-042E-49B1-B7D6-5674E1639814}" srcId="{02E2CB18-5078-4614-882C-7FAE42606B02}" destId="{CB234EC8-AA06-42DA-9299-61096BF91189}" srcOrd="0" destOrd="0" parTransId="{0F647C33-23F9-44B6-A809-8E0C3B34AABD}" sibTransId="{08B99740-F6D4-4C57-9A9C-39AB712D8015}"/>
    <dgm:cxn modelId="{4D7E926B-C9D3-4E78-8589-18F34FCF9CC4}" srcId="{D7D13D63-DBF3-4785-BB47-C2CF19D85F25}" destId="{703F2D17-8915-4473-9400-9EF9DB23914D}" srcOrd="0" destOrd="0" parTransId="{A47D7A22-F79C-4CCE-8310-5473477D7D27}" sibTransId="{9AD97B2B-4BE4-4891-8049-0E0643861FDC}"/>
    <dgm:cxn modelId="{8B8B956E-CCFA-4CAC-BCD8-2A91238581A1}" type="presOf" srcId="{CB234EC8-AA06-42DA-9299-61096BF91189}" destId="{622F043B-7780-4885-B7B5-A3C059FCCA55}" srcOrd="0" destOrd="0" presId="urn:microsoft.com/office/officeart/2018/2/layout/IconVerticalSolidList"/>
    <dgm:cxn modelId="{4EA1A06E-CA65-4474-A81D-47CE58266C07}" srcId="{D7D13D63-DBF3-4785-BB47-C2CF19D85F25}" destId="{532B9E1F-6CF5-4D6A-8B56-D552E0C22B83}" srcOrd="3" destOrd="0" parTransId="{03A0A381-0274-4EF3-970E-6DBE21E80864}" sibTransId="{83A8C547-B84F-46EE-96F2-D03396A9234C}"/>
    <dgm:cxn modelId="{E05A8A72-3723-45AF-80B6-5F9A76C7A02E}" srcId="{099E1172-3C28-4503-A97A-92283ACCC2EC}" destId="{E7392174-0631-4E7E-973B-8D2B2EDF4A53}" srcOrd="0" destOrd="0" parTransId="{09AB085C-A564-41DB-A781-1B05E54A461B}" sibTransId="{28A8B170-1105-415F-A28A-F22A715F0EF1}"/>
    <dgm:cxn modelId="{8F883884-C06B-4530-A3C0-C121D5EAF673}" srcId="{E7392174-0631-4E7E-973B-8D2B2EDF4A53}" destId="{73F87863-B95A-48A3-8F3C-B3C1038E9116}" srcOrd="3" destOrd="0" parTransId="{29F9A69B-5ED9-47DD-BDF3-1F1985FA478C}" sibTransId="{C7E2BF57-24C5-45AD-BE00-B31C66A5A54F}"/>
    <dgm:cxn modelId="{1E228E86-685B-4652-976A-D6A28040384B}" srcId="{099E1172-3C28-4503-A97A-92283ACCC2EC}" destId="{02E2CB18-5078-4614-882C-7FAE42606B02}" srcOrd="1" destOrd="0" parTransId="{3DBF00BE-F469-414C-9DBB-D884719C0A53}" sibTransId="{A9102224-E478-42A2-ABB1-4DB065CA5E44}"/>
    <dgm:cxn modelId="{71B8C287-9CCB-4A17-BBCC-6A7147C54FE2}" srcId="{E7392174-0631-4E7E-973B-8D2B2EDF4A53}" destId="{941AFBA5-CFDB-410F-960C-11566123BE78}" srcOrd="1" destOrd="0" parTransId="{EB45A03C-FA7F-443D-B13B-29E1A214834B}" sibTransId="{275F303F-43BF-476C-83E3-9BE1D3D7EC01}"/>
    <dgm:cxn modelId="{FD6EBA90-E26A-4803-BD49-EB43871BD6F8}" srcId="{02E2CB18-5078-4614-882C-7FAE42606B02}" destId="{08F877AD-3928-4DC1-B9A3-EA33EBECFE99}" srcOrd="3" destOrd="0" parTransId="{5D5DA44B-BE5E-4354-88C3-4872024C0C84}" sibTransId="{60EEE11A-F877-43C8-8D68-AF421802BD53}"/>
    <dgm:cxn modelId="{B4A1689B-C488-4E73-B0C3-7927C72121EA}" type="presOf" srcId="{A187C973-A70A-4BA6-A442-91E7E1F56083}" destId="{D0A88F81-736F-4AA1-9590-D96B3F14BC0D}" srcOrd="0" destOrd="1" presId="urn:microsoft.com/office/officeart/2018/2/layout/IconVerticalSolidList"/>
    <dgm:cxn modelId="{F281BB9E-FB04-4291-95FA-47A6920FF6AC}" type="presOf" srcId="{73F87863-B95A-48A3-8F3C-B3C1038E9116}" destId="{8BBF68C5-74CC-42AE-887A-A1B1BC1D3040}" srcOrd="0" destOrd="3" presId="urn:microsoft.com/office/officeart/2018/2/layout/IconVerticalSolidList"/>
    <dgm:cxn modelId="{56EEE8B9-FE17-C24E-9268-9E81B257FAC7}" srcId="{02E2CB18-5078-4614-882C-7FAE42606B02}" destId="{F12AF259-661A-452B-B20A-5601BD476AE1}" srcOrd="1" destOrd="0" parTransId="{222300DE-DF06-43D7-A961-978E6F457F77}" sibTransId="{04209344-30B3-4AED-8F38-C6DCF770183A}"/>
    <dgm:cxn modelId="{B2E49EBF-AA55-4EF2-9B2D-13DFAF8AD87C}" type="presOf" srcId="{7A270C02-C2B2-42AA-8726-2DC5DBBBECDE}" destId="{8BBF68C5-74CC-42AE-887A-A1B1BC1D3040}" srcOrd="0" destOrd="0" presId="urn:microsoft.com/office/officeart/2018/2/layout/IconVerticalSolidList"/>
    <dgm:cxn modelId="{B345AAD1-0A1F-4787-9869-B37A77417131}" srcId="{E7392174-0631-4E7E-973B-8D2B2EDF4A53}" destId="{52CC91E4-6974-4D43-91B2-86ECC8C9B9D0}" srcOrd="2" destOrd="0" parTransId="{8894586B-22B0-4E53-B7BB-3FCA377E9932}" sibTransId="{28067533-EFE4-444E-B98D-AFDF08C370EC}"/>
    <dgm:cxn modelId="{258884D8-C1CB-4591-90A7-D252DE5524D5}" type="presOf" srcId="{532B9E1F-6CF5-4D6A-8B56-D552E0C22B83}" destId="{D0A88F81-736F-4AA1-9590-D96B3F14BC0D}" srcOrd="0" destOrd="3" presId="urn:microsoft.com/office/officeart/2018/2/layout/IconVerticalSolidList"/>
    <dgm:cxn modelId="{EC6572DB-385F-7B4D-8823-E579D16F1900}" type="presOf" srcId="{F12AF259-661A-452B-B20A-5601BD476AE1}" destId="{622F043B-7780-4885-B7B5-A3C059FCCA55}" srcOrd="0" destOrd="1" presId="urn:microsoft.com/office/officeart/2018/2/layout/IconVerticalSolidList"/>
    <dgm:cxn modelId="{8DD2C1DF-4829-470E-A2C5-B0F54A9A98D1}" type="presOf" srcId="{099E1172-3C28-4503-A97A-92283ACCC2EC}" destId="{2EBC515B-2A05-4D33-86FE-98E68B8F245C}" srcOrd="0" destOrd="0" presId="urn:microsoft.com/office/officeart/2018/2/layout/IconVerticalSolidList"/>
    <dgm:cxn modelId="{2B8C22E9-1588-446E-8431-AF2FCC606637}" type="presOf" srcId="{02E2CB18-5078-4614-882C-7FAE42606B02}" destId="{773A8D82-3EF5-45CC-99C3-EF895A58E0BA}" srcOrd="0" destOrd="0" presId="urn:microsoft.com/office/officeart/2018/2/layout/IconVerticalSolidList"/>
    <dgm:cxn modelId="{955025EB-DB42-4F12-9174-9D36C8660AE0}" srcId="{099E1172-3C28-4503-A97A-92283ACCC2EC}" destId="{D7D13D63-DBF3-4785-BB47-C2CF19D85F25}" srcOrd="2" destOrd="0" parTransId="{764F0422-0173-4C44-B425-475D23939445}" sibTransId="{1A22A048-BAA8-4BF5-92CC-21F40B099D57}"/>
    <dgm:cxn modelId="{DB9484EB-5AAA-4237-88A3-8EB51D7E9644}" srcId="{D7D13D63-DBF3-4785-BB47-C2CF19D85F25}" destId="{A187C973-A70A-4BA6-A442-91E7E1F56083}" srcOrd="1" destOrd="0" parTransId="{0C7FA398-66E7-42DD-8E9C-817519E8A1F3}" sibTransId="{E3989F1D-57A3-43CB-BC8F-8CA070259DEB}"/>
    <dgm:cxn modelId="{298E97EB-1074-4AEC-91EC-9470F64B23CB}" type="presOf" srcId="{941AFBA5-CFDB-410F-960C-11566123BE78}" destId="{8BBF68C5-74CC-42AE-887A-A1B1BC1D3040}" srcOrd="0" destOrd="1" presId="urn:microsoft.com/office/officeart/2018/2/layout/IconVerticalSolidList"/>
    <dgm:cxn modelId="{213764F0-AECA-4C48-A095-ED4FAAE2091E}" type="presOf" srcId="{E7392174-0631-4E7E-973B-8D2B2EDF4A53}" destId="{372973C4-6412-4048-946F-8C1B69054F0F}" srcOrd="0" destOrd="0" presId="urn:microsoft.com/office/officeart/2018/2/layout/IconVerticalSolidList"/>
    <dgm:cxn modelId="{02E189F6-A389-4BB3-93E4-8A275B3FABBB}" srcId="{02E2CB18-5078-4614-882C-7FAE42606B02}" destId="{E3DEFC16-9A13-4A11-A8E0-0896CE82288C}" srcOrd="2" destOrd="0" parTransId="{F4250DB6-2E43-471A-9DF5-E352BE99CC82}" sibTransId="{251307D5-6FCA-4FBB-A5B6-427FA41F25B5}"/>
    <dgm:cxn modelId="{1CFA09F9-BADA-42E1-B6BC-02C0FF2CEFAB}" type="presOf" srcId="{52CC91E4-6974-4D43-91B2-86ECC8C9B9D0}" destId="{8BBF68C5-74CC-42AE-887A-A1B1BC1D3040}" srcOrd="0" destOrd="2" presId="urn:microsoft.com/office/officeart/2018/2/layout/IconVerticalSolidList"/>
    <dgm:cxn modelId="{8F5080A8-CD53-4449-8C9C-9628C542C5F0}" type="presParOf" srcId="{2EBC515B-2A05-4D33-86FE-98E68B8F245C}" destId="{04CBC22C-576B-45A3-9946-52FE7D636A1D}" srcOrd="0" destOrd="0" presId="urn:microsoft.com/office/officeart/2018/2/layout/IconVerticalSolidList"/>
    <dgm:cxn modelId="{B49AD80A-279D-4F19-A859-532CBE19A7BA}" type="presParOf" srcId="{04CBC22C-576B-45A3-9946-52FE7D636A1D}" destId="{B3AE0DB7-E37F-4668-8170-DD87FC7D2474}" srcOrd="0" destOrd="0" presId="urn:microsoft.com/office/officeart/2018/2/layout/IconVerticalSolidList"/>
    <dgm:cxn modelId="{28B4A5B8-863B-4800-ABC5-6E1A91D67F7B}" type="presParOf" srcId="{04CBC22C-576B-45A3-9946-52FE7D636A1D}" destId="{FB423364-525F-439C-BA24-E225DDC4BA58}" srcOrd="1" destOrd="0" presId="urn:microsoft.com/office/officeart/2018/2/layout/IconVerticalSolidList"/>
    <dgm:cxn modelId="{A2117EB0-C003-4E8C-8262-9C5CB8A21324}" type="presParOf" srcId="{04CBC22C-576B-45A3-9946-52FE7D636A1D}" destId="{EAC94DBB-F146-4E09-9FA9-C54DC5F2F398}" srcOrd="2" destOrd="0" presId="urn:microsoft.com/office/officeart/2018/2/layout/IconVerticalSolidList"/>
    <dgm:cxn modelId="{EB5E5449-4D2E-42EB-A7C6-8F7D8D11D8BC}" type="presParOf" srcId="{04CBC22C-576B-45A3-9946-52FE7D636A1D}" destId="{372973C4-6412-4048-946F-8C1B69054F0F}" srcOrd="3" destOrd="0" presId="urn:microsoft.com/office/officeart/2018/2/layout/IconVerticalSolidList"/>
    <dgm:cxn modelId="{450C9D44-9615-4D52-A575-7ABB1B523E80}" type="presParOf" srcId="{04CBC22C-576B-45A3-9946-52FE7D636A1D}" destId="{8BBF68C5-74CC-42AE-887A-A1B1BC1D3040}" srcOrd="4" destOrd="0" presId="urn:microsoft.com/office/officeart/2018/2/layout/IconVerticalSolidList"/>
    <dgm:cxn modelId="{5DDBCBEA-A240-429B-A890-68090FDAF852}" type="presParOf" srcId="{2EBC515B-2A05-4D33-86FE-98E68B8F245C}" destId="{D7DC85A8-CDC5-4A2B-81D0-907A3AC77443}" srcOrd="1" destOrd="0" presId="urn:microsoft.com/office/officeart/2018/2/layout/IconVerticalSolidList"/>
    <dgm:cxn modelId="{5A335D31-55F2-4A96-A591-04C4ED8CA872}" type="presParOf" srcId="{2EBC515B-2A05-4D33-86FE-98E68B8F245C}" destId="{0AF78D0E-E10C-4357-A074-94243DC22D21}" srcOrd="2" destOrd="0" presId="urn:microsoft.com/office/officeart/2018/2/layout/IconVerticalSolidList"/>
    <dgm:cxn modelId="{0A507C92-06EC-4DCB-AD88-FE6FAE597B67}" type="presParOf" srcId="{0AF78D0E-E10C-4357-A074-94243DC22D21}" destId="{35907399-F4AD-4C54-AE2C-649175BE3D34}" srcOrd="0" destOrd="0" presId="urn:microsoft.com/office/officeart/2018/2/layout/IconVerticalSolidList"/>
    <dgm:cxn modelId="{B141A7F1-C299-45FB-91F3-706BE3C2B3CF}" type="presParOf" srcId="{0AF78D0E-E10C-4357-A074-94243DC22D21}" destId="{E431052E-B547-4DE0-A409-297BF7EE0349}" srcOrd="1" destOrd="0" presId="urn:microsoft.com/office/officeart/2018/2/layout/IconVerticalSolidList"/>
    <dgm:cxn modelId="{D4966626-BE3F-42EB-B3B6-15AAEDF4FEA9}" type="presParOf" srcId="{0AF78D0E-E10C-4357-A074-94243DC22D21}" destId="{3A0E0C4D-5879-4803-954D-59BA4451FCA8}" srcOrd="2" destOrd="0" presId="urn:microsoft.com/office/officeart/2018/2/layout/IconVerticalSolidList"/>
    <dgm:cxn modelId="{3E83D0D2-89CA-41E5-995B-440F922D3D44}" type="presParOf" srcId="{0AF78D0E-E10C-4357-A074-94243DC22D21}" destId="{773A8D82-3EF5-45CC-99C3-EF895A58E0BA}" srcOrd="3" destOrd="0" presId="urn:microsoft.com/office/officeart/2018/2/layout/IconVerticalSolidList"/>
    <dgm:cxn modelId="{F1CC61D5-C2A5-4D93-8941-1D73FF76B36B}" type="presParOf" srcId="{0AF78D0E-E10C-4357-A074-94243DC22D21}" destId="{622F043B-7780-4885-B7B5-A3C059FCCA55}" srcOrd="4" destOrd="0" presId="urn:microsoft.com/office/officeart/2018/2/layout/IconVerticalSolidList"/>
    <dgm:cxn modelId="{AE929EDF-3BB9-4232-9721-0E30BEA2871E}" type="presParOf" srcId="{2EBC515B-2A05-4D33-86FE-98E68B8F245C}" destId="{60958109-09AE-4919-BC83-287973227F29}" srcOrd="3" destOrd="0" presId="urn:microsoft.com/office/officeart/2018/2/layout/IconVerticalSolidList"/>
    <dgm:cxn modelId="{1E7F63E6-A1CB-4C66-8D5F-F411B228EAEF}" type="presParOf" srcId="{2EBC515B-2A05-4D33-86FE-98E68B8F245C}" destId="{7BECD03A-FB4C-4768-86DD-34A767198B75}" srcOrd="4" destOrd="0" presId="urn:microsoft.com/office/officeart/2018/2/layout/IconVerticalSolidList"/>
    <dgm:cxn modelId="{145104D0-251C-4E1A-9D73-3310C6DFA17B}" type="presParOf" srcId="{7BECD03A-FB4C-4768-86DD-34A767198B75}" destId="{2E8C8248-607A-4CCA-B75D-BDCA42167F88}" srcOrd="0" destOrd="0" presId="urn:microsoft.com/office/officeart/2018/2/layout/IconVerticalSolidList"/>
    <dgm:cxn modelId="{18B4E39E-2382-48C9-B9FA-9FDBBFC54D57}" type="presParOf" srcId="{7BECD03A-FB4C-4768-86DD-34A767198B75}" destId="{112F9488-09B4-4BB7-9EF3-1340A2A8FC8E}" srcOrd="1" destOrd="0" presId="urn:microsoft.com/office/officeart/2018/2/layout/IconVerticalSolidList"/>
    <dgm:cxn modelId="{1ACFA295-14C3-4C5E-B61B-68DFC2DC5886}" type="presParOf" srcId="{7BECD03A-FB4C-4768-86DD-34A767198B75}" destId="{1A150D16-FBD5-4928-B099-EAB43A898CBD}" srcOrd="2" destOrd="0" presId="urn:microsoft.com/office/officeart/2018/2/layout/IconVerticalSolidList"/>
    <dgm:cxn modelId="{FEAC15C6-3DE0-4342-B3E6-1B196648FB33}" type="presParOf" srcId="{7BECD03A-FB4C-4768-86DD-34A767198B75}" destId="{DA35552E-7E6E-4D13-8239-31A838E116A6}" srcOrd="3" destOrd="0" presId="urn:microsoft.com/office/officeart/2018/2/layout/IconVerticalSolidList"/>
    <dgm:cxn modelId="{BEAAE1CE-089F-4AE3-8366-1BE6485125CA}" type="presParOf" srcId="{7BECD03A-FB4C-4768-86DD-34A767198B75}" destId="{D0A88F81-736F-4AA1-9590-D96B3F14BC0D}"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099C25-7B48-4E7C-93B2-87D8AE309721}"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13B11D09-7B82-4554-8EBC-545411BB6E29}">
      <dgm:prSet/>
      <dgm:spPr/>
      <dgm:t>
        <a:bodyPr/>
        <a:lstStyle/>
        <a:p>
          <a:r>
            <a:rPr lang="en-US"/>
            <a:t>Centers for Disease Control and Prevention [CDC] (2022, April). Infographic: racial/ethnic disparities in pregnancy-related deaths – United States, 2007-2016. </a:t>
          </a:r>
          <a:r>
            <a:rPr lang="en-US" i="1"/>
            <a:t>Division of Reproductive Health, National Center for Chronic Disease Prevention and Health Promotion</a:t>
          </a:r>
          <a:r>
            <a:rPr lang="en-US"/>
            <a:t>. </a:t>
          </a:r>
          <a:r>
            <a:rPr lang="en-US">
              <a:hlinkClick xmlns:r="http://schemas.openxmlformats.org/officeDocument/2006/relationships" r:id="rId1"/>
            </a:rPr>
            <a:t>https://www.cdc.gov/reproductivehealth/maternal-mortality/disparities-pregnancy-related-deaths/infographic.html</a:t>
          </a:r>
          <a:r>
            <a:rPr lang="en-US"/>
            <a:t> </a:t>
          </a:r>
        </a:p>
      </dgm:t>
    </dgm:pt>
    <dgm:pt modelId="{F33C9637-7ABD-45C0-BDFC-A3940D353FFB}" type="parTrans" cxnId="{63523D18-8AE6-4783-A2B2-EB4818846588}">
      <dgm:prSet/>
      <dgm:spPr/>
      <dgm:t>
        <a:bodyPr/>
        <a:lstStyle/>
        <a:p>
          <a:endParaRPr lang="en-US"/>
        </a:p>
      </dgm:t>
    </dgm:pt>
    <dgm:pt modelId="{E0DE077B-B3AC-4441-924A-0E8F25498428}" type="sibTrans" cxnId="{63523D18-8AE6-4783-A2B2-EB4818846588}">
      <dgm:prSet/>
      <dgm:spPr/>
      <dgm:t>
        <a:bodyPr/>
        <a:lstStyle/>
        <a:p>
          <a:endParaRPr lang="en-US"/>
        </a:p>
      </dgm:t>
    </dgm:pt>
    <dgm:pt modelId="{8A1411C6-397F-47E8-A016-FC8B50E2CFCC}">
      <dgm:prSet/>
      <dgm:spPr/>
      <dgm:t>
        <a:bodyPr/>
        <a:lstStyle/>
        <a:p>
          <a:r>
            <a:rPr lang="en-US"/>
            <a:t>Centers for Disease Control and Prevention [CDC]. (2023, March). Pregnancy mortality surveillance system. </a:t>
          </a:r>
          <a:r>
            <a:rPr lang="en-US" i="1"/>
            <a:t>Centers for Disease Control and Prevention</a:t>
          </a:r>
          <a:r>
            <a:rPr lang="en-US"/>
            <a:t>. </a:t>
          </a:r>
          <a:r>
            <a:rPr lang="en-US">
              <a:hlinkClick xmlns:r="http://schemas.openxmlformats.org/officeDocument/2006/relationships" r:id="rId2"/>
            </a:rPr>
            <a:t>https://www.cdc.gov/reproductivehealth/maternal-mortality/pregnancy-mortality-surveillance-system.htm#:~:text=Since%20the%20Pregnancy%20Mortality%20Surveillance,100%2C000%20live%20births%20in%202018</a:t>
          </a:r>
          <a:r>
            <a:rPr lang="en-US"/>
            <a:t> </a:t>
          </a:r>
        </a:p>
      </dgm:t>
    </dgm:pt>
    <dgm:pt modelId="{8F0973BE-3464-4CEC-B531-8D6951654A1C}" type="parTrans" cxnId="{546A8863-69A0-4B14-81B1-C34D1CF87A07}">
      <dgm:prSet/>
      <dgm:spPr/>
      <dgm:t>
        <a:bodyPr/>
        <a:lstStyle/>
        <a:p>
          <a:endParaRPr lang="en-US"/>
        </a:p>
      </dgm:t>
    </dgm:pt>
    <dgm:pt modelId="{89207FEA-769B-47C6-ACA5-2D38E11EE816}" type="sibTrans" cxnId="{546A8863-69A0-4B14-81B1-C34D1CF87A07}">
      <dgm:prSet/>
      <dgm:spPr/>
      <dgm:t>
        <a:bodyPr/>
        <a:lstStyle/>
        <a:p>
          <a:endParaRPr lang="en-US"/>
        </a:p>
      </dgm:t>
    </dgm:pt>
    <dgm:pt modelId="{83ABBD06-9023-481B-91F0-F86640DBE509}">
      <dgm:prSet/>
      <dgm:spPr/>
      <dgm:t>
        <a:bodyPr/>
        <a:lstStyle/>
        <a:p>
          <a:r>
            <a:rPr lang="en-US"/>
            <a:t>Center for Medicare &amp; Medicaid Services. (2019). Improving access to maternal health care in rural communities: An issue brief [PDF]. </a:t>
          </a:r>
          <a:r>
            <a:rPr lang="en-US">
              <a:hlinkClick xmlns:r="http://schemas.openxmlformats.org/officeDocument/2006/relationships" r:id="rId3"/>
            </a:rPr>
            <a:t>https://www.cms.gov/About-CMS/Agency-Information/OMH/equity-initiatives/rural-health/09032019-Maternal-Health-Care-in-Rural-Communities.pdf</a:t>
          </a:r>
          <a:r>
            <a:rPr lang="en-US"/>
            <a:t> </a:t>
          </a:r>
        </a:p>
      </dgm:t>
    </dgm:pt>
    <dgm:pt modelId="{D4D97C49-EDDA-4824-A844-A8BB6B9521D7}" type="parTrans" cxnId="{BB5DD142-C81A-46E5-BE75-27BE013C1985}">
      <dgm:prSet/>
      <dgm:spPr/>
      <dgm:t>
        <a:bodyPr/>
        <a:lstStyle/>
        <a:p>
          <a:endParaRPr lang="en-US"/>
        </a:p>
      </dgm:t>
    </dgm:pt>
    <dgm:pt modelId="{7BEB535A-A578-4A15-A7F4-441665C13089}" type="sibTrans" cxnId="{BB5DD142-C81A-46E5-BE75-27BE013C1985}">
      <dgm:prSet/>
      <dgm:spPr/>
      <dgm:t>
        <a:bodyPr/>
        <a:lstStyle/>
        <a:p>
          <a:endParaRPr lang="en-US"/>
        </a:p>
      </dgm:t>
    </dgm:pt>
    <dgm:pt modelId="{8D85C0D6-3B5B-4D1D-96ED-5BCC829AAA49}">
      <dgm:prSet/>
      <dgm:spPr/>
      <dgm:t>
        <a:bodyPr/>
        <a:lstStyle/>
        <a:p>
          <a:r>
            <a:rPr lang="en-US"/>
            <a:t>Crandall, K. (2021). Pregnancy-related death disparities in non-hispanic black women. Women's Health, 17, 174550652110198. </a:t>
          </a:r>
          <a:r>
            <a:rPr lang="en-US">
              <a:hlinkClick xmlns:r="http://schemas.openxmlformats.org/officeDocument/2006/relationships" r:id="rId4"/>
            </a:rPr>
            <a:t>https://doi.org/10.1177/17455065211019888</a:t>
          </a:r>
          <a:r>
            <a:rPr lang="en-US"/>
            <a:t> </a:t>
          </a:r>
        </a:p>
      </dgm:t>
    </dgm:pt>
    <dgm:pt modelId="{4A32C3A6-E389-41D6-92A9-43D312182797}" type="parTrans" cxnId="{212843D2-FA79-4DEE-B1F3-AEC73BA797D7}">
      <dgm:prSet/>
      <dgm:spPr/>
      <dgm:t>
        <a:bodyPr/>
        <a:lstStyle/>
        <a:p>
          <a:endParaRPr lang="en-US"/>
        </a:p>
      </dgm:t>
    </dgm:pt>
    <dgm:pt modelId="{9BFE6234-65A4-4C5F-A7D0-EC4ECD3C2EC9}" type="sibTrans" cxnId="{212843D2-FA79-4DEE-B1F3-AEC73BA797D7}">
      <dgm:prSet/>
      <dgm:spPr/>
      <dgm:t>
        <a:bodyPr/>
        <a:lstStyle/>
        <a:p>
          <a:endParaRPr lang="en-US"/>
        </a:p>
      </dgm:t>
    </dgm:pt>
    <dgm:pt modelId="{63487DB8-4753-48AE-90AE-D6848547B8AA}">
      <dgm:prSet/>
      <dgm:spPr/>
      <dgm:t>
        <a:bodyPr/>
        <a:lstStyle/>
        <a:p>
          <a:r>
            <a:rPr lang="en-US"/>
            <a:t>Ely, D. M. &amp; Driscoll, A. K. (2021, December 8). Infant mortality in the United States, 2019: data from the period linked birth/infant death file. </a:t>
          </a:r>
          <a:r>
            <a:rPr lang="en-US" i="1"/>
            <a:t>U.S. Department of Health and Human Services National Vital Statistic Report</a:t>
          </a:r>
          <a:r>
            <a:rPr lang="en-US"/>
            <a:t>, 70(</a:t>
          </a:r>
          <a:r>
            <a:rPr lang="en-US" i="1"/>
            <a:t>14</a:t>
          </a:r>
          <a:r>
            <a:rPr lang="en-US"/>
            <a:t>). </a:t>
          </a:r>
          <a:r>
            <a:rPr lang="en-US">
              <a:hlinkClick xmlns:r="http://schemas.openxmlformats.org/officeDocument/2006/relationships" r:id="rId5"/>
            </a:rPr>
            <a:t>https://www.cdc.gov/nchs/data/nvsr/nvsr70/nvsr70-14.pdf</a:t>
          </a:r>
          <a:r>
            <a:rPr lang="en-US"/>
            <a:t> </a:t>
          </a:r>
        </a:p>
      </dgm:t>
    </dgm:pt>
    <dgm:pt modelId="{132DB88B-D5FB-4120-9181-EF305F1C1E08}" type="parTrans" cxnId="{BED3402E-FB54-4611-83E3-79FEA3551D37}">
      <dgm:prSet/>
      <dgm:spPr/>
      <dgm:t>
        <a:bodyPr/>
        <a:lstStyle/>
        <a:p>
          <a:endParaRPr lang="en-US"/>
        </a:p>
      </dgm:t>
    </dgm:pt>
    <dgm:pt modelId="{E62F6386-3CED-4B9A-8431-922718039760}" type="sibTrans" cxnId="{BED3402E-FB54-4611-83E3-79FEA3551D37}">
      <dgm:prSet/>
      <dgm:spPr/>
      <dgm:t>
        <a:bodyPr/>
        <a:lstStyle/>
        <a:p>
          <a:endParaRPr lang="en-US"/>
        </a:p>
      </dgm:t>
    </dgm:pt>
    <dgm:pt modelId="{28EB2C0C-060E-4C46-80F0-461344226E80}">
      <dgm:prSet/>
      <dgm:spPr/>
      <dgm:t>
        <a:bodyPr/>
        <a:lstStyle/>
        <a:p>
          <a:r>
            <a:rPr lang="en-US"/>
            <a:t>Lisonkova, S., Haslam, M. D., Dahlgren, L., Chen, I., Synnes, A. R., &amp; Lim, K. I. (2016, December 06). Maternal morbidity and perinatal outcomes among women in rural versus urban areas. </a:t>
          </a:r>
          <a:r>
            <a:rPr lang="en-US" i="1"/>
            <a:t>Canadian Medical Association Journal</a:t>
          </a:r>
          <a:r>
            <a:rPr lang="en-US"/>
            <a:t>, 188(</a:t>
          </a:r>
          <a:r>
            <a:rPr lang="en-US" i="1"/>
            <a:t>17-18), E456-E465.</a:t>
          </a:r>
          <a:r>
            <a:rPr lang="en-US"/>
            <a:t>https://doi.org/10.1503/cmaj.151382 </a:t>
          </a:r>
        </a:p>
      </dgm:t>
    </dgm:pt>
    <dgm:pt modelId="{D4F2567D-9B78-404C-A346-DE45DE2AD05E}" type="parTrans" cxnId="{7E68035B-3D83-428E-A87B-D530C981F08B}">
      <dgm:prSet/>
      <dgm:spPr/>
      <dgm:t>
        <a:bodyPr/>
        <a:lstStyle/>
        <a:p>
          <a:endParaRPr lang="en-US"/>
        </a:p>
      </dgm:t>
    </dgm:pt>
    <dgm:pt modelId="{69D5C36D-E84B-49EB-A770-90F8B5E5B4A0}" type="sibTrans" cxnId="{7E68035B-3D83-428E-A87B-D530C981F08B}">
      <dgm:prSet/>
      <dgm:spPr/>
      <dgm:t>
        <a:bodyPr/>
        <a:lstStyle/>
        <a:p>
          <a:endParaRPr lang="en-US"/>
        </a:p>
      </dgm:t>
    </dgm:pt>
    <dgm:pt modelId="{500964C4-37C8-4286-B0AC-C9346EF007B9}">
      <dgm:prSet/>
      <dgm:spPr/>
      <dgm:t>
        <a:bodyPr/>
        <a:lstStyle/>
        <a:p>
          <a:r>
            <a:rPr lang="en-US"/>
            <a:t>Milcent, C. &amp; Zbiri, S. (2018). Prenatal care and socioeconomic status: effect on cesarean delivery. </a:t>
          </a:r>
          <a:r>
            <a:rPr lang="en-US" i="1"/>
            <a:t>Health Economics Review</a:t>
          </a:r>
          <a:r>
            <a:rPr lang="en-US"/>
            <a:t>, 8</a:t>
          </a:r>
          <a:r>
            <a:rPr lang="en-US" i="1"/>
            <a:t>(1</a:t>
          </a:r>
          <a:r>
            <a:rPr lang="en-US"/>
            <a:t>)</a:t>
          </a:r>
          <a:r>
            <a:rPr lang="en-US" i="1"/>
            <a:t>,</a:t>
          </a:r>
          <a:r>
            <a:rPr lang="en-US"/>
            <a:t> 7. </a:t>
          </a:r>
          <a:r>
            <a:rPr lang="en-US">
              <a:hlinkClick xmlns:r="http://schemas.openxmlformats.org/officeDocument/2006/relationships" r:id="rId6"/>
            </a:rPr>
            <a:t>https://doi.org/10.1186/s13561-018-0190-x</a:t>
          </a:r>
          <a:r>
            <a:rPr lang="en-US"/>
            <a:t> </a:t>
          </a:r>
        </a:p>
      </dgm:t>
    </dgm:pt>
    <dgm:pt modelId="{23936FEA-B93B-41F3-B7A0-8A18758DCDE1}" type="parTrans" cxnId="{7B353D21-9746-4861-A933-92C8EAB66883}">
      <dgm:prSet/>
      <dgm:spPr/>
      <dgm:t>
        <a:bodyPr/>
        <a:lstStyle/>
        <a:p>
          <a:endParaRPr lang="en-US"/>
        </a:p>
      </dgm:t>
    </dgm:pt>
    <dgm:pt modelId="{7AE1661C-16DC-4A3B-BF6B-1F168F537655}" type="sibTrans" cxnId="{7B353D21-9746-4861-A933-92C8EAB66883}">
      <dgm:prSet/>
      <dgm:spPr/>
      <dgm:t>
        <a:bodyPr/>
        <a:lstStyle/>
        <a:p>
          <a:endParaRPr lang="en-US"/>
        </a:p>
      </dgm:t>
    </dgm:pt>
    <dgm:pt modelId="{E882FE65-69D4-475D-A219-DC411F246937}">
      <dgm:prSet/>
      <dgm:spPr/>
      <dgm:t>
        <a:bodyPr/>
        <a:lstStyle/>
        <a:p>
          <a:r>
            <a:rPr lang="en-US"/>
            <a:t>Mohamoud, Y. A., Kirby, R. S., &amp; Ehrenthal, D. B. (2019). Poverty, urban-rural classification and term infant mortality: a population-based multilevel analysis. </a:t>
          </a:r>
          <a:r>
            <a:rPr lang="en-US" i="1"/>
            <a:t>BMC Pregnancy and Childbirth, 19(1</a:t>
          </a:r>
          <a:r>
            <a:rPr lang="en-US"/>
            <a:t>), 40. </a:t>
          </a:r>
          <a:r>
            <a:rPr lang="en-US">
              <a:hlinkClick xmlns:r="http://schemas.openxmlformats.org/officeDocument/2006/relationships" r:id="rId7"/>
            </a:rPr>
            <a:t>https://doi.org/10.1186/s12884-019-2190-1</a:t>
          </a:r>
          <a:r>
            <a:rPr lang="en-US"/>
            <a:t>  </a:t>
          </a:r>
        </a:p>
      </dgm:t>
    </dgm:pt>
    <dgm:pt modelId="{020A4D57-0628-4DD1-95D9-C9BF879672DE}" type="parTrans" cxnId="{180A4A8D-7324-46C2-AC49-4CB32B7C5114}">
      <dgm:prSet/>
      <dgm:spPr/>
      <dgm:t>
        <a:bodyPr/>
        <a:lstStyle/>
        <a:p>
          <a:endParaRPr lang="en-US"/>
        </a:p>
      </dgm:t>
    </dgm:pt>
    <dgm:pt modelId="{9B70FEAA-62C5-4FFD-884E-71DEE49A0A83}" type="sibTrans" cxnId="{180A4A8D-7324-46C2-AC49-4CB32B7C5114}">
      <dgm:prSet/>
      <dgm:spPr/>
      <dgm:t>
        <a:bodyPr/>
        <a:lstStyle/>
        <a:p>
          <a:endParaRPr lang="en-US"/>
        </a:p>
      </dgm:t>
    </dgm:pt>
    <dgm:pt modelId="{F951EA68-84F7-4066-9E03-BEE6B4ACB4A4}">
      <dgm:prSet/>
      <dgm:spPr/>
      <dgm:t>
        <a:bodyPr/>
        <a:lstStyle/>
        <a:p>
          <a:r>
            <a:rPr lang="en-US"/>
            <a:t>Osterman, M. J. K., Hamilton, B. E., Martin, J. A., Driscoll, A. K., &amp; Valenzuela, C. P. (2023, January 31). Births: final data for 2021. </a:t>
          </a:r>
          <a:r>
            <a:rPr lang="en-US" i="1"/>
            <a:t>U.S. Department of Health and Human Services National Vital Statistic Report</a:t>
          </a:r>
          <a:r>
            <a:rPr lang="en-US"/>
            <a:t>, 71(</a:t>
          </a:r>
          <a:r>
            <a:rPr lang="en-US" i="1"/>
            <a:t>1</a:t>
          </a:r>
          <a:r>
            <a:rPr lang="en-US"/>
            <a:t>). </a:t>
          </a:r>
          <a:r>
            <a:rPr lang="en-US">
              <a:hlinkClick xmlns:r="http://schemas.openxmlformats.org/officeDocument/2006/relationships" r:id="rId8"/>
            </a:rPr>
            <a:t>https://www.cdc.gov/nchs/data/nvsr/nvsr72/nvsr72-01.pdf</a:t>
          </a:r>
          <a:r>
            <a:rPr lang="en-US"/>
            <a:t> </a:t>
          </a:r>
        </a:p>
      </dgm:t>
    </dgm:pt>
    <dgm:pt modelId="{20F4D2C4-5836-40D2-844F-945B2C0C0575}" type="parTrans" cxnId="{45D56293-1C55-4E78-A9F1-56596BFBC100}">
      <dgm:prSet/>
      <dgm:spPr/>
      <dgm:t>
        <a:bodyPr/>
        <a:lstStyle/>
        <a:p>
          <a:endParaRPr lang="en-US"/>
        </a:p>
      </dgm:t>
    </dgm:pt>
    <dgm:pt modelId="{81D661F2-3298-4A9C-96FE-45441449F146}" type="sibTrans" cxnId="{45D56293-1C55-4E78-A9F1-56596BFBC100}">
      <dgm:prSet/>
      <dgm:spPr/>
      <dgm:t>
        <a:bodyPr/>
        <a:lstStyle/>
        <a:p>
          <a:endParaRPr lang="en-US"/>
        </a:p>
      </dgm:t>
    </dgm:pt>
    <dgm:pt modelId="{188ED74C-0531-EA4E-A5C6-FB8233108043}" type="pres">
      <dgm:prSet presAssocID="{BB099C25-7B48-4E7C-93B2-87D8AE309721}" presName="vert0" presStyleCnt="0">
        <dgm:presLayoutVars>
          <dgm:dir/>
          <dgm:animOne val="branch"/>
          <dgm:animLvl val="lvl"/>
        </dgm:presLayoutVars>
      </dgm:prSet>
      <dgm:spPr/>
    </dgm:pt>
    <dgm:pt modelId="{43EF77FC-BE03-A743-A8AC-0369C64EBE59}" type="pres">
      <dgm:prSet presAssocID="{13B11D09-7B82-4554-8EBC-545411BB6E29}" presName="thickLine" presStyleLbl="alignNode1" presStyleIdx="0" presStyleCnt="9"/>
      <dgm:spPr/>
    </dgm:pt>
    <dgm:pt modelId="{D47F449C-9EC4-054C-AEE9-57D0E5B60DFA}" type="pres">
      <dgm:prSet presAssocID="{13B11D09-7B82-4554-8EBC-545411BB6E29}" presName="horz1" presStyleCnt="0"/>
      <dgm:spPr/>
    </dgm:pt>
    <dgm:pt modelId="{D6C1F017-73B0-674B-924D-F5106454E3B4}" type="pres">
      <dgm:prSet presAssocID="{13B11D09-7B82-4554-8EBC-545411BB6E29}" presName="tx1" presStyleLbl="revTx" presStyleIdx="0" presStyleCnt="9"/>
      <dgm:spPr/>
    </dgm:pt>
    <dgm:pt modelId="{4FF5CEB8-2F73-4B45-9BE9-F30864C2138D}" type="pres">
      <dgm:prSet presAssocID="{13B11D09-7B82-4554-8EBC-545411BB6E29}" presName="vert1" presStyleCnt="0"/>
      <dgm:spPr/>
    </dgm:pt>
    <dgm:pt modelId="{EA47AE44-601E-8445-84B4-9B86B8A93944}" type="pres">
      <dgm:prSet presAssocID="{8A1411C6-397F-47E8-A016-FC8B50E2CFCC}" presName="thickLine" presStyleLbl="alignNode1" presStyleIdx="1" presStyleCnt="9"/>
      <dgm:spPr/>
    </dgm:pt>
    <dgm:pt modelId="{8D147260-3D4B-6444-92DD-E11DDE689F65}" type="pres">
      <dgm:prSet presAssocID="{8A1411C6-397F-47E8-A016-FC8B50E2CFCC}" presName="horz1" presStyleCnt="0"/>
      <dgm:spPr/>
    </dgm:pt>
    <dgm:pt modelId="{3620BAA5-B532-4144-8130-487FA1C87636}" type="pres">
      <dgm:prSet presAssocID="{8A1411C6-397F-47E8-A016-FC8B50E2CFCC}" presName="tx1" presStyleLbl="revTx" presStyleIdx="1" presStyleCnt="9"/>
      <dgm:spPr/>
    </dgm:pt>
    <dgm:pt modelId="{BA3EC2FD-8DE1-0A41-9347-6F5C080A4897}" type="pres">
      <dgm:prSet presAssocID="{8A1411C6-397F-47E8-A016-FC8B50E2CFCC}" presName="vert1" presStyleCnt="0"/>
      <dgm:spPr/>
    </dgm:pt>
    <dgm:pt modelId="{0A73882A-B21F-ED44-9C4A-D4854BB76CE6}" type="pres">
      <dgm:prSet presAssocID="{83ABBD06-9023-481B-91F0-F86640DBE509}" presName="thickLine" presStyleLbl="alignNode1" presStyleIdx="2" presStyleCnt="9"/>
      <dgm:spPr/>
    </dgm:pt>
    <dgm:pt modelId="{88249BBC-D0A9-0D43-AFF5-1EBFB163394E}" type="pres">
      <dgm:prSet presAssocID="{83ABBD06-9023-481B-91F0-F86640DBE509}" presName="horz1" presStyleCnt="0"/>
      <dgm:spPr/>
    </dgm:pt>
    <dgm:pt modelId="{E0A5432C-ED01-6D4A-AAB1-B9CC8BC58302}" type="pres">
      <dgm:prSet presAssocID="{83ABBD06-9023-481B-91F0-F86640DBE509}" presName="tx1" presStyleLbl="revTx" presStyleIdx="2" presStyleCnt="9"/>
      <dgm:spPr/>
    </dgm:pt>
    <dgm:pt modelId="{EAB27CE4-0F90-384D-A8F5-43CF3299C9BF}" type="pres">
      <dgm:prSet presAssocID="{83ABBD06-9023-481B-91F0-F86640DBE509}" presName="vert1" presStyleCnt="0"/>
      <dgm:spPr/>
    </dgm:pt>
    <dgm:pt modelId="{26BC8C1F-BAC6-EF45-9AC1-D9BE5691A629}" type="pres">
      <dgm:prSet presAssocID="{8D85C0D6-3B5B-4D1D-96ED-5BCC829AAA49}" presName="thickLine" presStyleLbl="alignNode1" presStyleIdx="3" presStyleCnt="9"/>
      <dgm:spPr/>
    </dgm:pt>
    <dgm:pt modelId="{AE694772-52C8-1343-84A3-0C9C5C328608}" type="pres">
      <dgm:prSet presAssocID="{8D85C0D6-3B5B-4D1D-96ED-5BCC829AAA49}" presName="horz1" presStyleCnt="0"/>
      <dgm:spPr/>
    </dgm:pt>
    <dgm:pt modelId="{A05268FD-EF38-C645-B9AA-5D8AD82F7458}" type="pres">
      <dgm:prSet presAssocID="{8D85C0D6-3B5B-4D1D-96ED-5BCC829AAA49}" presName="tx1" presStyleLbl="revTx" presStyleIdx="3" presStyleCnt="9"/>
      <dgm:spPr/>
    </dgm:pt>
    <dgm:pt modelId="{835AE9FE-B914-7746-8B20-8A47FD87603A}" type="pres">
      <dgm:prSet presAssocID="{8D85C0D6-3B5B-4D1D-96ED-5BCC829AAA49}" presName="vert1" presStyleCnt="0"/>
      <dgm:spPr/>
    </dgm:pt>
    <dgm:pt modelId="{34B53540-5092-DD42-8350-9708BC40E493}" type="pres">
      <dgm:prSet presAssocID="{63487DB8-4753-48AE-90AE-D6848547B8AA}" presName="thickLine" presStyleLbl="alignNode1" presStyleIdx="4" presStyleCnt="9"/>
      <dgm:spPr/>
    </dgm:pt>
    <dgm:pt modelId="{BCA13DFA-9EA8-ED40-ABD0-C9B421C90BFD}" type="pres">
      <dgm:prSet presAssocID="{63487DB8-4753-48AE-90AE-D6848547B8AA}" presName="horz1" presStyleCnt="0"/>
      <dgm:spPr/>
    </dgm:pt>
    <dgm:pt modelId="{2D6B5DF3-D1F5-D143-9685-207AA6F92777}" type="pres">
      <dgm:prSet presAssocID="{63487DB8-4753-48AE-90AE-D6848547B8AA}" presName="tx1" presStyleLbl="revTx" presStyleIdx="4" presStyleCnt="9"/>
      <dgm:spPr/>
    </dgm:pt>
    <dgm:pt modelId="{B4A18976-592F-B94B-A75F-15A7C105856B}" type="pres">
      <dgm:prSet presAssocID="{63487DB8-4753-48AE-90AE-D6848547B8AA}" presName="vert1" presStyleCnt="0"/>
      <dgm:spPr/>
    </dgm:pt>
    <dgm:pt modelId="{3EDE07DB-7C4F-7A4D-AB76-69FF8BB87CDC}" type="pres">
      <dgm:prSet presAssocID="{28EB2C0C-060E-4C46-80F0-461344226E80}" presName="thickLine" presStyleLbl="alignNode1" presStyleIdx="5" presStyleCnt="9"/>
      <dgm:spPr/>
    </dgm:pt>
    <dgm:pt modelId="{537FC9B3-CCE5-E247-8C27-0043A7FD13D6}" type="pres">
      <dgm:prSet presAssocID="{28EB2C0C-060E-4C46-80F0-461344226E80}" presName="horz1" presStyleCnt="0"/>
      <dgm:spPr/>
    </dgm:pt>
    <dgm:pt modelId="{CBD34C57-A402-9540-AC79-3ED54207B7C5}" type="pres">
      <dgm:prSet presAssocID="{28EB2C0C-060E-4C46-80F0-461344226E80}" presName="tx1" presStyleLbl="revTx" presStyleIdx="5" presStyleCnt="9"/>
      <dgm:spPr/>
    </dgm:pt>
    <dgm:pt modelId="{F0A01FCC-C9D0-C74D-B8EC-563AE630FBA6}" type="pres">
      <dgm:prSet presAssocID="{28EB2C0C-060E-4C46-80F0-461344226E80}" presName="vert1" presStyleCnt="0"/>
      <dgm:spPr/>
    </dgm:pt>
    <dgm:pt modelId="{0D26CFB3-3DB3-3C40-86F8-8319A941AA07}" type="pres">
      <dgm:prSet presAssocID="{500964C4-37C8-4286-B0AC-C9346EF007B9}" presName="thickLine" presStyleLbl="alignNode1" presStyleIdx="6" presStyleCnt="9"/>
      <dgm:spPr/>
    </dgm:pt>
    <dgm:pt modelId="{BD267C9D-0C8E-6D49-8418-EA741EE0FC4A}" type="pres">
      <dgm:prSet presAssocID="{500964C4-37C8-4286-B0AC-C9346EF007B9}" presName="horz1" presStyleCnt="0"/>
      <dgm:spPr/>
    </dgm:pt>
    <dgm:pt modelId="{5DB6F248-7896-CC4D-958C-5B21A7DDA7DD}" type="pres">
      <dgm:prSet presAssocID="{500964C4-37C8-4286-B0AC-C9346EF007B9}" presName="tx1" presStyleLbl="revTx" presStyleIdx="6" presStyleCnt="9"/>
      <dgm:spPr/>
    </dgm:pt>
    <dgm:pt modelId="{6E81BB0D-A7A9-7E42-8337-40233AB9509F}" type="pres">
      <dgm:prSet presAssocID="{500964C4-37C8-4286-B0AC-C9346EF007B9}" presName="vert1" presStyleCnt="0"/>
      <dgm:spPr/>
    </dgm:pt>
    <dgm:pt modelId="{CE45177E-466E-6249-8932-F338C236CDB8}" type="pres">
      <dgm:prSet presAssocID="{E882FE65-69D4-475D-A219-DC411F246937}" presName="thickLine" presStyleLbl="alignNode1" presStyleIdx="7" presStyleCnt="9"/>
      <dgm:spPr/>
    </dgm:pt>
    <dgm:pt modelId="{A5F803F9-E0E5-7647-B8DF-7323CACC2994}" type="pres">
      <dgm:prSet presAssocID="{E882FE65-69D4-475D-A219-DC411F246937}" presName="horz1" presStyleCnt="0"/>
      <dgm:spPr/>
    </dgm:pt>
    <dgm:pt modelId="{C8F15C56-810B-8D4D-A0B2-8A940CE8A848}" type="pres">
      <dgm:prSet presAssocID="{E882FE65-69D4-475D-A219-DC411F246937}" presName="tx1" presStyleLbl="revTx" presStyleIdx="7" presStyleCnt="9"/>
      <dgm:spPr/>
    </dgm:pt>
    <dgm:pt modelId="{32A609FE-EA0A-184F-B2F9-9D28F0102539}" type="pres">
      <dgm:prSet presAssocID="{E882FE65-69D4-475D-A219-DC411F246937}" presName="vert1" presStyleCnt="0"/>
      <dgm:spPr/>
    </dgm:pt>
    <dgm:pt modelId="{9123F863-B174-0F48-BC0A-EE2A1A1F91E0}" type="pres">
      <dgm:prSet presAssocID="{F951EA68-84F7-4066-9E03-BEE6B4ACB4A4}" presName="thickLine" presStyleLbl="alignNode1" presStyleIdx="8" presStyleCnt="9"/>
      <dgm:spPr/>
    </dgm:pt>
    <dgm:pt modelId="{63273F62-98F0-DB4E-8E2C-2357CDC90A7B}" type="pres">
      <dgm:prSet presAssocID="{F951EA68-84F7-4066-9E03-BEE6B4ACB4A4}" presName="horz1" presStyleCnt="0"/>
      <dgm:spPr/>
    </dgm:pt>
    <dgm:pt modelId="{E29608E2-AEB6-A54D-A57F-1F59D5DF3497}" type="pres">
      <dgm:prSet presAssocID="{F951EA68-84F7-4066-9E03-BEE6B4ACB4A4}" presName="tx1" presStyleLbl="revTx" presStyleIdx="8" presStyleCnt="9"/>
      <dgm:spPr/>
    </dgm:pt>
    <dgm:pt modelId="{C35E2069-32B0-C34D-A60F-5E0408E61FBD}" type="pres">
      <dgm:prSet presAssocID="{F951EA68-84F7-4066-9E03-BEE6B4ACB4A4}" presName="vert1" presStyleCnt="0"/>
      <dgm:spPr/>
    </dgm:pt>
  </dgm:ptLst>
  <dgm:cxnLst>
    <dgm:cxn modelId="{63523D18-8AE6-4783-A2B2-EB4818846588}" srcId="{BB099C25-7B48-4E7C-93B2-87D8AE309721}" destId="{13B11D09-7B82-4554-8EBC-545411BB6E29}" srcOrd="0" destOrd="0" parTransId="{F33C9637-7ABD-45C0-BDFC-A3940D353FFB}" sibTransId="{E0DE077B-B3AC-4441-924A-0E8F25498428}"/>
    <dgm:cxn modelId="{7B353D21-9746-4861-A933-92C8EAB66883}" srcId="{BB099C25-7B48-4E7C-93B2-87D8AE309721}" destId="{500964C4-37C8-4286-B0AC-C9346EF007B9}" srcOrd="6" destOrd="0" parTransId="{23936FEA-B93B-41F3-B7A0-8A18758DCDE1}" sibTransId="{7AE1661C-16DC-4A3B-BF6B-1F168F537655}"/>
    <dgm:cxn modelId="{BED3402E-FB54-4611-83E3-79FEA3551D37}" srcId="{BB099C25-7B48-4E7C-93B2-87D8AE309721}" destId="{63487DB8-4753-48AE-90AE-D6848547B8AA}" srcOrd="4" destOrd="0" parTransId="{132DB88B-D5FB-4120-9181-EF305F1C1E08}" sibTransId="{E62F6386-3CED-4B9A-8431-922718039760}"/>
    <dgm:cxn modelId="{52A86A33-F744-0A49-ACC5-17A1DACC5AE7}" type="presOf" srcId="{BB099C25-7B48-4E7C-93B2-87D8AE309721}" destId="{188ED74C-0531-EA4E-A5C6-FB8233108043}" srcOrd="0" destOrd="0" presId="urn:microsoft.com/office/officeart/2008/layout/LinedList"/>
    <dgm:cxn modelId="{4084CA36-1E63-2440-8EC6-6A1F0B0AC9D2}" type="presOf" srcId="{63487DB8-4753-48AE-90AE-D6848547B8AA}" destId="{2D6B5DF3-D1F5-D143-9685-207AA6F92777}" srcOrd="0" destOrd="0" presId="urn:microsoft.com/office/officeart/2008/layout/LinedList"/>
    <dgm:cxn modelId="{BB5DD142-C81A-46E5-BE75-27BE013C1985}" srcId="{BB099C25-7B48-4E7C-93B2-87D8AE309721}" destId="{83ABBD06-9023-481B-91F0-F86640DBE509}" srcOrd="2" destOrd="0" parTransId="{D4D97C49-EDDA-4824-A844-A8BB6B9521D7}" sibTransId="{7BEB535A-A578-4A15-A7F4-441665C13089}"/>
    <dgm:cxn modelId="{7E68035B-3D83-428E-A87B-D530C981F08B}" srcId="{BB099C25-7B48-4E7C-93B2-87D8AE309721}" destId="{28EB2C0C-060E-4C46-80F0-461344226E80}" srcOrd="5" destOrd="0" parTransId="{D4F2567D-9B78-404C-A346-DE45DE2AD05E}" sibTransId="{69D5C36D-E84B-49EB-A770-90F8B5E5B4A0}"/>
    <dgm:cxn modelId="{B7876C60-6687-4B42-B460-C6AD104E47A4}" type="presOf" srcId="{28EB2C0C-060E-4C46-80F0-461344226E80}" destId="{CBD34C57-A402-9540-AC79-3ED54207B7C5}" srcOrd="0" destOrd="0" presId="urn:microsoft.com/office/officeart/2008/layout/LinedList"/>
    <dgm:cxn modelId="{546A8863-69A0-4B14-81B1-C34D1CF87A07}" srcId="{BB099C25-7B48-4E7C-93B2-87D8AE309721}" destId="{8A1411C6-397F-47E8-A016-FC8B50E2CFCC}" srcOrd="1" destOrd="0" parTransId="{8F0973BE-3464-4CEC-B531-8D6951654A1C}" sibTransId="{89207FEA-769B-47C6-ACA5-2D38E11EE816}"/>
    <dgm:cxn modelId="{E91AB77B-1968-DC43-B0CF-3189C7D9AC27}" type="presOf" srcId="{8A1411C6-397F-47E8-A016-FC8B50E2CFCC}" destId="{3620BAA5-B532-4144-8130-487FA1C87636}" srcOrd="0" destOrd="0" presId="urn:microsoft.com/office/officeart/2008/layout/LinedList"/>
    <dgm:cxn modelId="{2C075087-9702-F747-8881-E3590C7D60AB}" type="presOf" srcId="{F951EA68-84F7-4066-9E03-BEE6B4ACB4A4}" destId="{E29608E2-AEB6-A54D-A57F-1F59D5DF3497}" srcOrd="0" destOrd="0" presId="urn:microsoft.com/office/officeart/2008/layout/LinedList"/>
    <dgm:cxn modelId="{180A4A8D-7324-46C2-AC49-4CB32B7C5114}" srcId="{BB099C25-7B48-4E7C-93B2-87D8AE309721}" destId="{E882FE65-69D4-475D-A219-DC411F246937}" srcOrd="7" destOrd="0" parTransId="{020A4D57-0628-4DD1-95D9-C9BF879672DE}" sibTransId="{9B70FEAA-62C5-4FFD-884E-71DEE49A0A83}"/>
    <dgm:cxn modelId="{45D56293-1C55-4E78-A9F1-56596BFBC100}" srcId="{BB099C25-7B48-4E7C-93B2-87D8AE309721}" destId="{F951EA68-84F7-4066-9E03-BEE6B4ACB4A4}" srcOrd="8" destOrd="0" parTransId="{20F4D2C4-5836-40D2-844F-945B2C0C0575}" sibTransId="{81D661F2-3298-4A9C-96FE-45441449F146}"/>
    <dgm:cxn modelId="{73EC45BB-422D-8C47-90D4-969072ECFDED}" type="presOf" srcId="{83ABBD06-9023-481B-91F0-F86640DBE509}" destId="{E0A5432C-ED01-6D4A-AAB1-B9CC8BC58302}" srcOrd="0" destOrd="0" presId="urn:microsoft.com/office/officeart/2008/layout/LinedList"/>
    <dgm:cxn modelId="{97FE88C3-9251-6046-8D76-E6FFC1C3FB6C}" type="presOf" srcId="{8D85C0D6-3B5B-4D1D-96ED-5BCC829AAA49}" destId="{A05268FD-EF38-C645-B9AA-5D8AD82F7458}" srcOrd="0" destOrd="0" presId="urn:microsoft.com/office/officeart/2008/layout/LinedList"/>
    <dgm:cxn modelId="{212843D2-FA79-4DEE-B1F3-AEC73BA797D7}" srcId="{BB099C25-7B48-4E7C-93B2-87D8AE309721}" destId="{8D85C0D6-3B5B-4D1D-96ED-5BCC829AAA49}" srcOrd="3" destOrd="0" parTransId="{4A32C3A6-E389-41D6-92A9-43D312182797}" sibTransId="{9BFE6234-65A4-4C5F-A7D0-EC4ECD3C2EC9}"/>
    <dgm:cxn modelId="{C7B3B5D5-25FB-2245-A18C-EA4C3AC87828}" type="presOf" srcId="{500964C4-37C8-4286-B0AC-C9346EF007B9}" destId="{5DB6F248-7896-CC4D-958C-5B21A7DDA7DD}" srcOrd="0" destOrd="0" presId="urn:microsoft.com/office/officeart/2008/layout/LinedList"/>
    <dgm:cxn modelId="{FA3325DB-2DF8-144F-9E02-3874DB1D4849}" type="presOf" srcId="{13B11D09-7B82-4554-8EBC-545411BB6E29}" destId="{D6C1F017-73B0-674B-924D-F5106454E3B4}" srcOrd="0" destOrd="0" presId="urn:microsoft.com/office/officeart/2008/layout/LinedList"/>
    <dgm:cxn modelId="{4A145EED-A59A-2848-935B-366A3B120558}" type="presOf" srcId="{E882FE65-69D4-475D-A219-DC411F246937}" destId="{C8F15C56-810B-8D4D-A0B2-8A940CE8A848}" srcOrd="0" destOrd="0" presId="urn:microsoft.com/office/officeart/2008/layout/LinedList"/>
    <dgm:cxn modelId="{DEC21686-DBBD-1D4E-9E7F-4DE7EEDE2E1B}" type="presParOf" srcId="{188ED74C-0531-EA4E-A5C6-FB8233108043}" destId="{43EF77FC-BE03-A743-A8AC-0369C64EBE59}" srcOrd="0" destOrd="0" presId="urn:microsoft.com/office/officeart/2008/layout/LinedList"/>
    <dgm:cxn modelId="{EB076C8E-2134-334C-8396-D948ACBA2772}" type="presParOf" srcId="{188ED74C-0531-EA4E-A5C6-FB8233108043}" destId="{D47F449C-9EC4-054C-AEE9-57D0E5B60DFA}" srcOrd="1" destOrd="0" presId="urn:microsoft.com/office/officeart/2008/layout/LinedList"/>
    <dgm:cxn modelId="{523720E4-C21F-8943-AF3E-4BC93C18F056}" type="presParOf" srcId="{D47F449C-9EC4-054C-AEE9-57D0E5B60DFA}" destId="{D6C1F017-73B0-674B-924D-F5106454E3B4}" srcOrd="0" destOrd="0" presId="urn:microsoft.com/office/officeart/2008/layout/LinedList"/>
    <dgm:cxn modelId="{F6288361-C27A-2444-A50F-9222E16B4534}" type="presParOf" srcId="{D47F449C-9EC4-054C-AEE9-57D0E5B60DFA}" destId="{4FF5CEB8-2F73-4B45-9BE9-F30864C2138D}" srcOrd="1" destOrd="0" presId="urn:microsoft.com/office/officeart/2008/layout/LinedList"/>
    <dgm:cxn modelId="{88E853A0-9CE7-C548-A712-27AB06A6742B}" type="presParOf" srcId="{188ED74C-0531-EA4E-A5C6-FB8233108043}" destId="{EA47AE44-601E-8445-84B4-9B86B8A93944}" srcOrd="2" destOrd="0" presId="urn:microsoft.com/office/officeart/2008/layout/LinedList"/>
    <dgm:cxn modelId="{6028937B-2B35-134B-81F9-AF9C95089E83}" type="presParOf" srcId="{188ED74C-0531-EA4E-A5C6-FB8233108043}" destId="{8D147260-3D4B-6444-92DD-E11DDE689F65}" srcOrd="3" destOrd="0" presId="urn:microsoft.com/office/officeart/2008/layout/LinedList"/>
    <dgm:cxn modelId="{60A6A4AD-749D-204A-B6C8-B58114FD4181}" type="presParOf" srcId="{8D147260-3D4B-6444-92DD-E11DDE689F65}" destId="{3620BAA5-B532-4144-8130-487FA1C87636}" srcOrd="0" destOrd="0" presId="urn:microsoft.com/office/officeart/2008/layout/LinedList"/>
    <dgm:cxn modelId="{1AAEA1CE-143D-894C-B74A-05764E95F02F}" type="presParOf" srcId="{8D147260-3D4B-6444-92DD-E11DDE689F65}" destId="{BA3EC2FD-8DE1-0A41-9347-6F5C080A4897}" srcOrd="1" destOrd="0" presId="urn:microsoft.com/office/officeart/2008/layout/LinedList"/>
    <dgm:cxn modelId="{8B9F1109-C423-7E43-9F5A-4AEC690AF0AD}" type="presParOf" srcId="{188ED74C-0531-EA4E-A5C6-FB8233108043}" destId="{0A73882A-B21F-ED44-9C4A-D4854BB76CE6}" srcOrd="4" destOrd="0" presId="urn:microsoft.com/office/officeart/2008/layout/LinedList"/>
    <dgm:cxn modelId="{CCADE06F-32E4-1844-95DE-5545C288DB1B}" type="presParOf" srcId="{188ED74C-0531-EA4E-A5C6-FB8233108043}" destId="{88249BBC-D0A9-0D43-AFF5-1EBFB163394E}" srcOrd="5" destOrd="0" presId="urn:microsoft.com/office/officeart/2008/layout/LinedList"/>
    <dgm:cxn modelId="{7F7E2859-30DA-F14E-9502-5A69EB1746A1}" type="presParOf" srcId="{88249BBC-D0A9-0D43-AFF5-1EBFB163394E}" destId="{E0A5432C-ED01-6D4A-AAB1-B9CC8BC58302}" srcOrd="0" destOrd="0" presId="urn:microsoft.com/office/officeart/2008/layout/LinedList"/>
    <dgm:cxn modelId="{A2311038-01C4-DE43-A744-C4F276F593AC}" type="presParOf" srcId="{88249BBC-D0A9-0D43-AFF5-1EBFB163394E}" destId="{EAB27CE4-0F90-384D-A8F5-43CF3299C9BF}" srcOrd="1" destOrd="0" presId="urn:microsoft.com/office/officeart/2008/layout/LinedList"/>
    <dgm:cxn modelId="{222DDB06-8654-5E40-865A-72C6B623DD3F}" type="presParOf" srcId="{188ED74C-0531-EA4E-A5C6-FB8233108043}" destId="{26BC8C1F-BAC6-EF45-9AC1-D9BE5691A629}" srcOrd="6" destOrd="0" presId="urn:microsoft.com/office/officeart/2008/layout/LinedList"/>
    <dgm:cxn modelId="{47CCAD71-87F8-CD41-BAFE-21AB83138EB3}" type="presParOf" srcId="{188ED74C-0531-EA4E-A5C6-FB8233108043}" destId="{AE694772-52C8-1343-84A3-0C9C5C328608}" srcOrd="7" destOrd="0" presId="urn:microsoft.com/office/officeart/2008/layout/LinedList"/>
    <dgm:cxn modelId="{06A00F69-AEA0-1448-88FD-2F3BB727BB39}" type="presParOf" srcId="{AE694772-52C8-1343-84A3-0C9C5C328608}" destId="{A05268FD-EF38-C645-B9AA-5D8AD82F7458}" srcOrd="0" destOrd="0" presId="urn:microsoft.com/office/officeart/2008/layout/LinedList"/>
    <dgm:cxn modelId="{03217FFE-ACD7-EE4F-9983-F4A4832F48FD}" type="presParOf" srcId="{AE694772-52C8-1343-84A3-0C9C5C328608}" destId="{835AE9FE-B914-7746-8B20-8A47FD87603A}" srcOrd="1" destOrd="0" presId="urn:microsoft.com/office/officeart/2008/layout/LinedList"/>
    <dgm:cxn modelId="{5BA61D86-FCEE-5F4C-8A0B-4B5990FE6BD8}" type="presParOf" srcId="{188ED74C-0531-EA4E-A5C6-FB8233108043}" destId="{34B53540-5092-DD42-8350-9708BC40E493}" srcOrd="8" destOrd="0" presId="urn:microsoft.com/office/officeart/2008/layout/LinedList"/>
    <dgm:cxn modelId="{FDEDC673-802B-E74D-9810-1AF7C3F3C3AC}" type="presParOf" srcId="{188ED74C-0531-EA4E-A5C6-FB8233108043}" destId="{BCA13DFA-9EA8-ED40-ABD0-C9B421C90BFD}" srcOrd="9" destOrd="0" presId="urn:microsoft.com/office/officeart/2008/layout/LinedList"/>
    <dgm:cxn modelId="{29176CA4-5D9F-BB45-9608-212EC5DD0170}" type="presParOf" srcId="{BCA13DFA-9EA8-ED40-ABD0-C9B421C90BFD}" destId="{2D6B5DF3-D1F5-D143-9685-207AA6F92777}" srcOrd="0" destOrd="0" presId="urn:microsoft.com/office/officeart/2008/layout/LinedList"/>
    <dgm:cxn modelId="{41E325E5-ED12-D24D-BF33-3337A444BD08}" type="presParOf" srcId="{BCA13DFA-9EA8-ED40-ABD0-C9B421C90BFD}" destId="{B4A18976-592F-B94B-A75F-15A7C105856B}" srcOrd="1" destOrd="0" presId="urn:microsoft.com/office/officeart/2008/layout/LinedList"/>
    <dgm:cxn modelId="{F5769E43-C4D0-3D4B-B545-E1B2BE113DC8}" type="presParOf" srcId="{188ED74C-0531-EA4E-A5C6-FB8233108043}" destId="{3EDE07DB-7C4F-7A4D-AB76-69FF8BB87CDC}" srcOrd="10" destOrd="0" presId="urn:microsoft.com/office/officeart/2008/layout/LinedList"/>
    <dgm:cxn modelId="{5B6520D0-4C06-7741-BE38-26F1E4CC5678}" type="presParOf" srcId="{188ED74C-0531-EA4E-A5C6-FB8233108043}" destId="{537FC9B3-CCE5-E247-8C27-0043A7FD13D6}" srcOrd="11" destOrd="0" presId="urn:microsoft.com/office/officeart/2008/layout/LinedList"/>
    <dgm:cxn modelId="{7D6BBA22-7F83-E045-8B27-F81E2CBEC80F}" type="presParOf" srcId="{537FC9B3-CCE5-E247-8C27-0043A7FD13D6}" destId="{CBD34C57-A402-9540-AC79-3ED54207B7C5}" srcOrd="0" destOrd="0" presId="urn:microsoft.com/office/officeart/2008/layout/LinedList"/>
    <dgm:cxn modelId="{84CF2C4A-768F-A64D-A0C6-671BD22F1E91}" type="presParOf" srcId="{537FC9B3-CCE5-E247-8C27-0043A7FD13D6}" destId="{F0A01FCC-C9D0-C74D-B8EC-563AE630FBA6}" srcOrd="1" destOrd="0" presId="urn:microsoft.com/office/officeart/2008/layout/LinedList"/>
    <dgm:cxn modelId="{DB7BCF1D-60BB-D247-B088-100446F3ADC5}" type="presParOf" srcId="{188ED74C-0531-EA4E-A5C6-FB8233108043}" destId="{0D26CFB3-3DB3-3C40-86F8-8319A941AA07}" srcOrd="12" destOrd="0" presId="urn:microsoft.com/office/officeart/2008/layout/LinedList"/>
    <dgm:cxn modelId="{C1019221-0041-AD4B-BA6B-DA90051CC01C}" type="presParOf" srcId="{188ED74C-0531-EA4E-A5C6-FB8233108043}" destId="{BD267C9D-0C8E-6D49-8418-EA741EE0FC4A}" srcOrd="13" destOrd="0" presId="urn:microsoft.com/office/officeart/2008/layout/LinedList"/>
    <dgm:cxn modelId="{07260C66-82C9-D644-BD2A-EA05954CFCA6}" type="presParOf" srcId="{BD267C9D-0C8E-6D49-8418-EA741EE0FC4A}" destId="{5DB6F248-7896-CC4D-958C-5B21A7DDA7DD}" srcOrd="0" destOrd="0" presId="urn:microsoft.com/office/officeart/2008/layout/LinedList"/>
    <dgm:cxn modelId="{CED70E5D-3C4A-D648-9CE5-A8E5DE34030E}" type="presParOf" srcId="{BD267C9D-0C8E-6D49-8418-EA741EE0FC4A}" destId="{6E81BB0D-A7A9-7E42-8337-40233AB9509F}" srcOrd="1" destOrd="0" presId="urn:microsoft.com/office/officeart/2008/layout/LinedList"/>
    <dgm:cxn modelId="{122D0396-5A74-1540-8C76-10219E8D4303}" type="presParOf" srcId="{188ED74C-0531-EA4E-A5C6-FB8233108043}" destId="{CE45177E-466E-6249-8932-F338C236CDB8}" srcOrd="14" destOrd="0" presId="urn:microsoft.com/office/officeart/2008/layout/LinedList"/>
    <dgm:cxn modelId="{B1ED2C2E-B8A0-F64F-9D96-1D2DA97EEA86}" type="presParOf" srcId="{188ED74C-0531-EA4E-A5C6-FB8233108043}" destId="{A5F803F9-E0E5-7647-B8DF-7323CACC2994}" srcOrd="15" destOrd="0" presId="urn:microsoft.com/office/officeart/2008/layout/LinedList"/>
    <dgm:cxn modelId="{BA7FD24F-49E6-2742-90B0-B48A74D4D506}" type="presParOf" srcId="{A5F803F9-E0E5-7647-B8DF-7323CACC2994}" destId="{C8F15C56-810B-8D4D-A0B2-8A940CE8A848}" srcOrd="0" destOrd="0" presId="urn:microsoft.com/office/officeart/2008/layout/LinedList"/>
    <dgm:cxn modelId="{0D681A2D-4527-3143-AC36-71A1EBF039AD}" type="presParOf" srcId="{A5F803F9-E0E5-7647-B8DF-7323CACC2994}" destId="{32A609FE-EA0A-184F-B2F9-9D28F0102539}" srcOrd="1" destOrd="0" presId="urn:microsoft.com/office/officeart/2008/layout/LinedList"/>
    <dgm:cxn modelId="{53B336EF-BA63-934B-8BAD-7DC5E93BB39A}" type="presParOf" srcId="{188ED74C-0531-EA4E-A5C6-FB8233108043}" destId="{9123F863-B174-0F48-BC0A-EE2A1A1F91E0}" srcOrd="16" destOrd="0" presId="urn:microsoft.com/office/officeart/2008/layout/LinedList"/>
    <dgm:cxn modelId="{9EE9C015-45BD-3143-9C7F-67C1B2EF9B7B}" type="presParOf" srcId="{188ED74C-0531-EA4E-A5C6-FB8233108043}" destId="{63273F62-98F0-DB4E-8E2C-2357CDC90A7B}" srcOrd="17" destOrd="0" presId="urn:microsoft.com/office/officeart/2008/layout/LinedList"/>
    <dgm:cxn modelId="{C75753BF-29AE-9D40-949C-D6851DF76D02}" type="presParOf" srcId="{63273F62-98F0-DB4E-8E2C-2357CDC90A7B}" destId="{E29608E2-AEB6-A54D-A57F-1F59D5DF3497}" srcOrd="0" destOrd="0" presId="urn:microsoft.com/office/officeart/2008/layout/LinedList"/>
    <dgm:cxn modelId="{8A665828-20D9-8949-ABAA-79530D52600E}" type="presParOf" srcId="{63273F62-98F0-DB4E-8E2C-2357CDC90A7B}" destId="{C35E2069-32B0-C34D-A60F-5E0408E61FB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EE9F1-B2FD-45D2-A745-D1C14AE745CA}">
      <dsp:nvSpPr>
        <dsp:cNvPr id="0" name=""/>
        <dsp:cNvSpPr/>
      </dsp:nvSpPr>
      <dsp:spPr>
        <a:xfrm>
          <a:off x="1258265" y="360378"/>
          <a:ext cx="991237" cy="9912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E2387F-F3AA-4851-92A4-AB12DC9431DE}">
      <dsp:nvSpPr>
        <dsp:cNvPr id="0" name=""/>
        <dsp:cNvSpPr/>
      </dsp:nvSpPr>
      <dsp:spPr>
        <a:xfrm>
          <a:off x="652509" y="1671656"/>
          <a:ext cx="2202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100000"/>
            </a:lnSpc>
            <a:spcBef>
              <a:spcPct val="0"/>
            </a:spcBef>
            <a:spcAft>
              <a:spcPct val="35000"/>
            </a:spcAft>
            <a:buNone/>
          </a:pPr>
          <a:r>
            <a:rPr lang="en-US" sz="2700" kern="1200"/>
            <a:t>Environment</a:t>
          </a:r>
        </a:p>
      </dsp:txBody>
      <dsp:txXfrm>
        <a:off x="652509" y="1671656"/>
        <a:ext cx="2202750" cy="720000"/>
      </dsp:txXfrm>
    </dsp:sp>
    <dsp:sp modelId="{AF42D341-F071-405C-8CEB-D63BE5D13B7B}">
      <dsp:nvSpPr>
        <dsp:cNvPr id="0" name=""/>
        <dsp:cNvSpPr/>
      </dsp:nvSpPr>
      <dsp:spPr>
        <a:xfrm>
          <a:off x="3846496" y="360378"/>
          <a:ext cx="991237" cy="9912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8D7348-E299-4CBF-A124-63D2E7FDA1F1}">
      <dsp:nvSpPr>
        <dsp:cNvPr id="0" name=""/>
        <dsp:cNvSpPr/>
      </dsp:nvSpPr>
      <dsp:spPr>
        <a:xfrm>
          <a:off x="3240740" y="1671656"/>
          <a:ext cx="2202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100000"/>
            </a:lnSpc>
            <a:spcBef>
              <a:spcPct val="0"/>
            </a:spcBef>
            <a:spcAft>
              <a:spcPct val="35000"/>
            </a:spcAft>
            <a:buNone/>
          </a:pPr>
          <a:r>
            <a:rPr lang="en-US" sz="2700" kern="1200"/>
            <a:t>Economic</a:t>
          </a:r>
        </a:p>
      </dsp:txBody>
      <dsp:txXfrm>
        <a:off x="3240740" y="1671656"/>
        <a:ext cx="2202750" cy="720000"/>
      </dsp:txXfrm>
    </dsp:sp>
    <dsp:sp modelId="{54B9E05C-C7EE-449B-883D-519B158D2D75}">
      <dsp:nvSpPr>
        <dsp:cNvPr id="0" name=""/>
        <dsp:cNvSpPr/>
      </dsp:nvSpPr>
      <dsp:spPr>
        <a:xfrm>
          <a:off x="1258265" y="2942343"/>
          <a:ext cx="991237" cy="9912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BC56AC-4BEC-4173-91DC-26A383621A74}">
      <dsp:nvSpPr>
        <dsp:cNvPr id="0" name=""/>
        <dsp:cNvSpPr/>
      </dsp:nvSpPr>
      <dsp:spPr>
        <a:xfrm>
          <a:off x="652509" y="4253621"/>
          <a:ext cx="2202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100000"/>
            </a:lnSpc>
            <a:spcBef>
              <a:spcPct val="0"/>
            </a:spcBef>
            <a:spcAft>
              <a:spcPct val="35000"/>
            </a:spcAft>
            <a:buNone/>
          </a:pPr>
          <a:r>
            <a:rPr lang="en-US" sz="2700" kern="1200"/>
            <a:t>Social</a:t>
          </a:r>
        </a:p>
      </dsp:txBody>
      <dsp:txXfrm>
        <a:off x="652509" y="4253621"/>
        <a:ext cx="2202750" cy="720000"/>
      </dsp:txXfrm>
    </dsp:sp>
    <dsp:sp modelId="{F60468F1-2A30-4D1A-BCF7-103225D87F9A}">
      <dsp:nvSpPr>
        <dsp:cNvPr id="0" name=""/>
        <dsp:cNvSpPr/>
      </dsp:nvSpPr>
      <dsp:spPr>
        <a:xfrm>
          <a:off x="3846496" y="2942343"/>
          <a:ext cx="991237" cy="991237"/>
        </a:xfrm>
        <a:prstGeom prst="rect">
          <a:avLst/>
        </a:prstGeom>
        <a:solidFill>
          <a:schemeClr val="accent1">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CC00AB-B639-4F5C-BC18-3A6BC9F0AD42}">
      <dsp:nvSpPr>
        <dsp:cNvPr id="0" name=""/>
        <dsp:cNvSpPr/>
      </dsp:nvSpPr>
      <dsp:spPr>
        <a:xfrm>
          <a:off x="3240740" y="4253621"/>
          <a:ext cx="2202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rtl="0">
            <a:lnSpc>
              <a:spcPct val="90000"/>
            </a:lnSpc>
            <a:spcBef>
              <a:spcPct val="0"/>
            </a:spcBef>
            <a:spcAft>
              <a:spcPct val="35000"/>
            </a:spcAft>
            <a:buNone/>
          </a:pPr>
          <a:r>
            <a:rPr lang="en-US" sz="2700" kern="1200">
              <a:latin typeface="Sitka Subheading"/>
            </a:rPr>
            <a:t>Perinatal Care</a:t>
          </a:r>
        </a:p>
      </dsp:txBody>
      <dsp:txXfrm>
        <a:off x="3240740" y="4253621"/>
        <a:ext cx="2202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C1629C-F5DE-42D2-85CF-7E4BA45DC5DB}">
      <dsp:nvSpPr>
        <dsp:cNvPr id="0" name=""/>
        <dsp:cNvSpPr/>
      </dsp:nvSpPr>
      <dsp:spPr>
        <a:xfrm>
          <a:off x="0" y="66807"/>
          <a:ext cx="2129895" cy="12779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a:latin typeface="Arial"/>
              <a:cs typeface="Arial"/>
            </a:rPr>
            <a:t>Births: 3,664, 292</a:t>
          </a:r>
        </a:p>
      </dsp:txBody>
      <dsp:txXfrm>
        <a:off x="0" y="66807"/>
        <a:ext cx="2129895" cy="1277937"/>
      </dsp:txXfrm>
    </dsp:sp>
    <dsp:sp modelId="{0955B02F-1D49-45F7-BEDB-5E83213465E4}">
      <dsp:nvSpPr>
        <dsp:cNvPr id="0" name=""/>
        <dsp:cNvSpPr/>
      </dsp:nvSpPr>
      <dsp:spPr>
        <a:xfrm>
          <a:off x="2342885" y="66807"/>
          <a:ext cx="2129895" cy="127793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Mean Maternal Age: 27.3</a:t>
          </a:r>
        </a:p>
      </dsp:txBody>
      <dsp:txXfrm>
        <a:off x="2342885" y="66807"/>
        <a:ext cx="2129895" cy="1277937"/>
      </dsp:txXfrm>
    </dsp:sp>
    <dsp:sp modelId="{B2C2CB05-EE13-4AAD-B3C6-9ACAD8049110}">
      <dsp:nvSpPr>
        <dsp:cNvPr id="0" name=""/>
        <dsp:cNvSpPr/>
      </dsp:nvSpPr>
      <dsp:spPr>
        <a:xfrm>
          <a:off x="4685770" y="66807"/>
          <a:ext cx="2129895" cy="12779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Teenage Birth Rate: 13.9 per 1,000</a:t>
          </a:r>
        </a:p>
      </dsp:txBody>
      <dsp:txXfrm>
        <a:off x="4685770" y="66807"/>
        <a:ext cx="2129895" cy="1277937"/>
      </dsp:txXfrm>
    </dsp:sp>
    <dsp:sp modelId="{9595C443-489F-4D78-AC68-5457FBA30763}">
      <dsp:nvSpPr>
        <dsp:cNvPr id="0" name=""/>
        <dsp:cNvSpPr/>
      </dsp:nvSpPr>
      <dsp:spPr>
        <a:xfrm>
          <a:off x="0" y="1557734"/>
          <a:ext cx="2129895" cy="12779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Unmarried: 40%</a:t>
          </a:r>
        </a:p>
      </dsp:txBody>
      <dsp:txXfrm>
        <a:off x="0" y="1557734"/>
        <a:ext cx="2129895" cy="1277937"/>
      </dsp:txXfrm>
    </dsp:sp>
    <dsp:sp modelId="{551178AB-0045-41B5-B206-21EB9A95E5EB}">
      <dsp:nvSpPr>
        <dsp:cNvPr id="0" name=""/>
        <dsp:cNvSpPr/>
      </dsp:nvSpPr>
      <dsp:spPr>
        <a:xfrm>
          <a:off x="2342885" y="1557734"/>
          <a:ext cx="2129895" cy="127793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Tobacco Use: 4.6%</a:t>
          </a:r>
        </a:p>
      </dsp:txBody>
      <dsp:txXfrm>
        <a:off x="2342885" y="1557734"/>
        <a:ext cx="2129895" cy="1277937"/>
      </dsp:txXfrm>
    </dsp:sp>
    <dsp:sp modelId="{C0425574-7EE9-45AF-91AC-A52D88E4D504}">
      <dsp:nvSpPr>
        <dsp:cNvPr id="0" name=""/>
        <dsp:cNvSpPr/>
      </dsp:nvSpPr>
      <dsp:spPr>
        <a:xfrm>
          <a:off x="4685770" y="1557734"/>
          <a:ext cx="2129895" cy="12779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Prenatal Care within 1st Trimester: 78.3%</a:t>
          </a:r>
        </a:p>
      </dsp:txBody>
      <dsp:txXfrm>
        <a:off x="4685770" y="1557734"/>
        <a:ext cx="2129895" cy="1277937"/>
      </dsp:txXfrm>
    </dsp:sp>
    <dsp:sp modelId="{86862DAC-60D7-4664-9873-5B07F9B36DE4}">
      <dsp:nvSpPr>
        <dsp:cNvPr id="0" name=""/>
        <dsp:cNvSpPr/>
      </dsp:nvSpPr>
      <dsp:spPr>
        <a:xfrm>
          <a:off x="0" y="3048661"/>
          <a:ext cx="2129895" cy="127793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Late or No Prenatal Care: 6.3%</a:t>
          </a:r>
        </a:p>
      </dsp:txBody>
      <dsp:txXfrm>
        <a:off x="0" y="3048661"/>
        <a:ext cx="2129895" cy="1277937"/>
      </dsp:txXfrm>
    </dsp:sp>
    <dsp:sp modelId="{F8595AA7-AF67-46C2-BFE7-8E711BF14EA4}">
      <dsp:nvSpPr>
        <dsp:cNvPr id="0" name=""/>
        <dsp:cNvSpPr/>
      </dsp:nvSpPr>
      <dsp:spPr>
        <a:xfrm>
          <a:off x="2342885" y="3048661"/>
          <a:ext cx="2129895" cy="12779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Cesarean Delivery: 32.1%</a:t>
          </a:r>
        </a:p>
      </dsp:txBody>
      <dsp:txXfrm>
        <a:off x="2342885" y="3048661"/>
        <a:ext cx="2129895" cy="1277937"/>
      </dsp:txXfrm>
    </dsp:sp>
    <dsp:sp modelId="{63A30299-AE88-4665-9579-D69928425BDB}">
      <dsp:nvSpPr>
        <dsp:cNvPr id="0" name=""/>
        <dsp:cNvSpPr/>
      </dsp:nvSpPr>
      <dsp:spPr>
        <a:xfrm>
          <a:off x="4685770" y="3048661"/>
          <a:ext cx="2129895" cy="12779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Private Insurance: 51.7%</a:t>
          </a:r>
        </a:p>
      </dsp:txBody>
      <dsp:txXfrm>
        <a:off x="4685770" y="3048661"/>
        <a:ext cx="2129895" cy="1277937"/>
      </dsp:txXfrm>
    </dsp:sp>
    <dsp:sp modelId="{CD2D402A-DC20-4B3E-8472-5954BD6DBAF9}">
      <dsp:nvSpPr>
        <dsp:cNvPr id="0" name=""/>
        <dsp:cNvSpPr/>
      </dsp:nvSpPr>
      <dsp:spPr>
        <a:xfrm>
          <a:off x="1171442" y="4539588"/>
          <a:ext cx="2129895" cy="127793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latin typeface="Arial"/>
              <a:cs typeface="Arial"/>
            </a:rPr>
            <a:t>Medicaid: 41%</a:t>
          </a:r>
          <a:endParaRPr lang="en-US" sz="2100" kern="1200"/>
        </a:p>
      </dsp:txBody>
      <dsp:txXfrm>
        <a:off x="1171442" y="4539588"/>
        <a:ext cx="2129895" cy="1277937"/>
      </dsp:txXfrm>
    </dsp:sp>
    <dsp:sp modelId="{283546C3-3DA0-4707-9B37-BA6D1A2A5BCF}">
      <dsp:nvSpPr>
        <dsp:cNvPr id="0" name=""/>
        <dsp:cNvSpPr/>
      </dsp:nvSpPr>
      <dsp:spPr>
        <a:xfrm>
          <a:off x="3514327" y="4539588"/>
          <a:ext cx="2129895" cy="12779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a:latin typeface="Arial"/>
              <a:cs typeface="Arial"/>
            </a:rPr>
            <a:t>Preterm Birth: 10.49%</a:t>
          </a:r>
        </a:p>
      </dsp:txBody>
      <dsp:txXfrm>
        <a:off x="3514327" y="4539588"/>
        <a:ext cx="2129895" cy="1277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CBB04-8DA9-423B-A62A-08AD3970118A}">
      <dsp:nvSpPr>
        <dsp:cNvPr id="0" name=""/>
        <dsp:cNvSpPr/>
      </dsp:nvSpPr>
      <dsp:spPr>
        <a:xfrm rot="5400000">
          <a:off x="3494971" y="-994035"/>
          <a:ext cx="1669476" cy="4075021"/>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t>Distance to healthcare</a:t>
          </a:r>
        </a:p>
        <a:p>
          <a:pPr marL="114300" lvl="1" indent="-114300" algn="l" defTabSz="666750">
            <a:lnSpc>
              <a:spcPct val="90000"/>
            </a:lnSpc>
            <a:spcBef>
              <a:spcPct val="0"/>
            </a:spcBef>
            <a:spcAft>
              <a:spcPct val="15000"/>
            </a:spcAft>
            <a:buChar char="•"/>
          </a:pPr>
          <a:r>
            <a:rPr lang="en-US" sz="1500" kern="1200"/>
            <a:t>Resources</a:t>
          </a:r>
        </a:p>
        <a:p>
          <a:pPr marL="114300" lvl="1" indent="-114300" algn="l" defTabSz="666750">
            <a:lnSpc>
              <a:spcPct val="90000"/>
            </a:lnSpc>
            <a:spcBef>
              <a:spcPct val="0"/>
            </a:spcBef>
            <a:spcAft>
              <a:spcPct val="15000"/>
            </a:spcAft>
            <a:buChar char="•"/>
          </a:pPr>
          <a:r>
            <a:rPr lang="en-US" sz="1500" kern="1200"/>
            <a:t>Obesity Rates</a:t>
          </a:r>
        </a:p>
        <a:p>
          <a:pPr marL="114300" lvl="1" indent="-114300" algn="l" defTabSz="666750">
            <a:lnSpc>
              <a:spcPct val="90000"/>
            </a:lnSpc>
            <a:spcBef>
              <a:spcPct val="0"/>
            </a:spcBef>
            <a:spcAft>
              <a:spcPct val="15000"/>
            </a:spcAft>
            <a:buChar char="•"/>
          </a:pPr>
          <a:r>
            <a:rPr lang="en-US" sz="1500" kern="1200"/>
            <a:t>Smoking &amp; Substance Use</a:t>
          </a:r>
        </a:p>
        <a:p>
          <a:pPr marL="114300" lvl="1" indent="-114300" algn="l" defTabSz="666750">
            <a:lnSpc>
              <a:spcPct val="90000"/>
            </a:lnSpc>
            <a:spcBef>
              <a:spcPct val="0"/>
            </a:spcBef>
            <a:spcAft>
              <a:spcPct val="15000"/>
            </a:spcAft>
            <a:buChar char="•"/>
          </a:pPr>
          <a:r>
            <a:rPr lang="en-US" sz="1500" kern="1200"/>
            <a:t>Maternal Age</a:t>
          </a:r>
        </a:p>
        <a:p>
          <a:pPr marL="114300" lvl="1" indent="-114300" algn="l" defTabSz="666750">
            <a:lnSpc>
              <a:spcPct val="90000"/>
            </a:lnSpc>
            <a:spcBef>
              <a:spcPct val="0"/>
            </a:spcBef>
            <a:spcAft>
              <a:spcPct val="15000"/>
            </a:spcAft>
            <a:buChar char="•"/>
          </a:pPr>
          <a:r>
            <a:rPr lang="en-US" sz="1500" kern="1200"/>
            <a:t>Socioeconomic Status</a:t>
          </a:r>
        </a:p>
      </dsp:txBody>
      <dsp:txXfrm rot="-5400000">
        <a:off x="2292199" y="290234"/>
        <a:ext cx="3993524" cy="1506482"/>
      </dsp:txXfrm>
    </dsp:sp>
    <dsp:sp modelId="{69B1B2ED-1650-4B01-B9A3-4C8BCC5D8645}">
      <dsp:nvSpPr>
        <dsp:cNvPr id="0" name=""/>
        <dsp:cNvSpPr/>
      </dsp:nvSpPr>
      <dsp:spPr>
        <a:xfrm>
          <a:off x="0" y="52"/>
          <a:ext cx="2292199" cy="208684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en-US" sz="2200" kern="1200">
              <a:latin typeface="Sitka Subheading"/>
            </a:rPr>
            <a:t>Influential Factors</a:t>
          </a:r>
          <a:endParaRPr lang="en-US" sz="2200" kern="1200"/>
        </a:p>
      </dsp:txBody>
      <dsp:txXfrm>
        <a:off x="101871" y="101923"/>
        <a:ext cx="2088457" cy="1883104"/>
      </dsp:txXfrm>
    </dsp:sp>
    <dsp:sp modelId="{169E1A59-8F1F-4C3E-91D7-D1A03EC29DDC}">
      <dsp:nvSpPr>
        <dsp:cNvPr id="0" name=""/>
        <dsp:cNvSpPr/>
      </dsp:nvSpPr>
      <dsp:spPr>
        <a:xfrm rot="5400000">
          <a:off x="3494971" y="1197152"/>
          <a:ext cx="1669476" cy="4075021"/>
        </a:xfrm>
        <a:prstGeom prst="round2SameRect">
          <a:avLst/>
        </a:prstGeom>
        <a:solidFill>
          <a:schemeClr val="accent3">
            <a:tint val="40000"/>
            <a:alpha val="90000"/>
            <a:hueOff val="-3020733"/>
            <a:satOff val="-14757"/>
            <a:lumOff val="-374"/>
            <a:alphaOff val="0"/>
          </a:schemeClr>
        </a:solidFill>
        <a:ln w="12700" cap="flat" cmpd="sng" algn="ctr">
          <a:solidFill>
            <a:schemeClr val="accent3">
              <a:tint val="40000"/>
              <a:alpha val="90000"/>
              <a:hueOff val="-3020733"/>
              <a:satOff val="-14757"/>
              <a:lumOff val="-37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t>Maternal Morbidity</a:t>
          </a:r>
        </a:p>
        <a:p>
          <a:pPr marL="114300" lvl="1" indent="-114300" algn="l" defTabSz="666750">
            <a:lnSpc>
              <a:spcPct val="90000"/>
            </a:lnSpc>
            <a:spcBef>
              <a:spcPct val="0"/>
            </a:spcBef>
            <a:spcAft>
              <a:spcPct val="15000"/>
            </a:spcAft>
            <a:buChar char="•"/>
          </a:pPr>
          <a:r>
            <a:rPr lang="en-US" sz="1500" kern="1200"/>
            <a:t>Delivery</a:t>
          </a:r>
        </a:p>
        <a:p>
          <a:pPr marL="114300" lvl="1" indent="-114300" algn="l" defTabSz="666750">
            <a:lnSpc>
              <a:spcPct val="90000"/>
            </a:lnSpc>
            <a:spcBef>
              <a:spcPct val="0"/>
            </a:spcBef>
            <a:spcAft>
              <a:spcPct val="15000"/>
            </a:spcAft>
            <a:buChar char="•"/>
          </a:pPr>
          <a:r>
            <a:rPr lang="en-US" sz="1500" kern="1200"/>
            <a:t>Severe </a:t>
          </a:r>
          <a:r>
            <a:rPr lang="en-US" sz="1500" kern="1200">
              <a:latin typeface="Sitka Subheading"/>
            </a:rPr>
            <a:t>Neonatal</a:t>
          </a:r>
          <a:r>
            <a:rPr lang="en-US" sz="1500" kern="1200"/>
            <a:t> </a:t>
          </a:r>
          <a:r>
            <a:rPr lang="en-US" sz="1500" kern="1200">
              <a:latin typeface="Sitka Subheading"/>
            </a:rPr>
            <a:t>Morbidity</a:t>
          </a:r>
          <a:endParaRPr lang="en-US" sz="1500" kern="1200"/>
        </a:p>
        <a:p>
          <a:pPr marL="114300" lvl="1" indent="-114300" algn="l" defTabSz="666750" rtl="0">
            <a:lnSpc>
              <a:spcPct val="90000"/>
            </a:lnSpc>
            <a:spcBef>
              <a:spcPct val="0"/>
            </a:spcBef>
            <a:spcAft>
              <a:spcPct val="15000"/>
            </a:spcAft>
            <a:buChar char="•"/>
          </a:pPr>
          <a:r>
            <a:rPr lang="en-US" sz="1500" kern="1200">
              <a:latin typeface="Sitka Subheading"/>
            </a:rPr>
            <a:t>Pregnancy-Related Mortality</a:t>
          </a:r>
        </a:p>
      </dsp:txBody>
      <dsp:txXfrm rot="-5400000">
        <a:off x="2292199" y="2481422"/>
        <a:ext cx="3993524" cy="1506482"/>
      </dsp:txXfrm>
    </dsp:sp>
    <dsp:sp modelId="{C24D80BF-AE02-436C-AA24-CCF658AC4E70}">
      <dsp:nvSpPr>
        <dsp:cNvPr id="0" name=""/>
        <dsp:cNvSpPr/>
      </dsp:nvSpPr>
      <dsp:spPr>
        <a:xfrm>
          <a:off x="0" y="2191240"/>
          <a:ext cx="2292199" cy="2086846"/>
        </a:xfrm>
        <a:prstGeom prst="roundRect">
          <a:avLst/>
        </a:prstGeom>
        <a:solidFill>
          <a:schemeClr val="accent3">
            <a:hueOff val="-3128809"/>
            <a:satOff val="-1781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Complications</a:t>
          </a:r>
        </a:p>
      </dsp:txBody>
      <dsp:txXfrm>
        <a:off x="101871" y="2293111"/>
        <a:ext cx="2088457" cy="18831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D52C12-7F80-489C-9160-503A2FB306D9}">
      <dsp:nvSpPr>
        <dsp:cNvPr id="0" name=""/>
        <dsp:cNvSpPr/>
      </dsp:nvSpPr>
      <dsp:spPr>
        <a:xfrm>
          <a:off x="0" y="1864"/>
          <a:ext cx="10668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70D68-526E-49DE-9681-52EA2C648915}">
      <dsp:nvSpPr>
        <dsp:cNvPr id="0" name=""/>
        <dsp:cNvSpPr/>
      </dsp:nvSpPr>
      <dsp:spPr>
        <a:xfrm>
          <a:off x="0" y="1864"/>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Less Prenatal Education</a:t>
          </a:r>
        </a:p>
      </dsp:txBody>
      <dsp:txXfrm>
        <a:off x="0" y="1864"/>
        <a:ext cx="10668000" cy="635725"/>
      </dsp:txXfrm>
    </dsp:sp>
    <dsp:sp modelId="{BB94C1BD-AC07-4F1B-A989-AFE5283F14B5}">
      <dsp:nvSpPr>
        <dsp:cNvPr id="0" name=""/>
        <dsp:cNvSpPr/>
      </dsp:nvSpPr>
      <dsp:spPr>
        <a:xfrm>
          <a:off x="0" y="637590"/>
          <a:ext cx="106680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C43075-35F3-41DA-ABE7-4B14AC23CC82}">
      <dsp:nvSpPr>
        <dsp:cNvPr id="0" name=""/>
        <dsp:cNvSpPr/>
      </dsp:nvSpPr>
      <dsp:spPr>
        <a:xfrm>
          <a:off x="0" y="637590"/>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Increased Cesarean Delivery</a:t>
          </a:r>
        </a:p>
      </dsp:txBody>
      <dsp:txXfrm>
        <a:off x="0" y="637590"/>
        <a:ext cx="10668000" cy="635725"/>
      </dsp:txXfrm>
    </dsp:sp>
    <dsp:sp modelId="{12E20957-D960-4506-B4F1-94B4C512FAD9}">
      <dsp:nvSpPr>
        <dsp:cNvPr id="0" name=""/>
        <dsp:cNvSpPr/>
      </dsp:nvSpPr>
      <dsp:spPr>
        <a:xfrm>
          <a:off x="0" y="1273315"/>
          <a:ext cx="106680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EB81C0-BFCF-45D9-BC64-2BF77B6FD012}">
      <dsp:nvSpPr>
        <dsp:cNvPr id="0" name=""/>
        <dsp:cNvSpPr/>
      </dsp:nvSpPr>
      <dsp:spPr>
        <a:xfrm>
          <a:off x="0" y="1273315"/>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Higher Mortality Rates</a:t>
          </a:r>
        </a:p>
      </dsp:txBody>
      <dsp:txXfrm>
        <a:off x="0" y="1273315"/>
        <a:ext cx="10668000" cy="635725"/>
      </dsp:txXfrm>
    </dsp:sp>
    <dsp:sp modelId="{66C79877-6D2C-4029-B808-E4CFCBDD7E1F}">
      <dsp:nvSpPr>
        <dsp:cNvPr id="0" name=""/>
        <dsp:cNvSpPr/>
      </dsp:nvSpPr>
      <dsp:spPr>
        <a:xfrm>
          <a:off x="0" y="1909041"/>
          <a:ext cx="106680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EECFAB-43B5-4A89-A964-744FF06C87A2}">
      <dsp:nvSpPr>
        <dsp:cNvPr id="0" name=""/>
        <dsp:cNvSpPr/>
      </dsp:nvSpPr>
      <dsp:spPr>
        <a:xfrm>
          <a:off x="0" y="1909041"/>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Higher Stress</a:t>
          </a:r>
        </a:p>
      </dsp:txBody>
      <dsp:txXfrm>
        <a:off x="0" y="1909041"/>
        <a:ext cx="10668000" cy="635725"/>
      </dsp:txXfrm>
    </dsp:sp>
    <dsp:sp modelId="{21210474-4AA7-404A-9548-CA8AFA764FB4}">
      <dsp:nvSpPr>
        <dsp:cNvPr id="0" name=""/>
        <dsp:cNvSpPr/>
      </dsp:nvSpPr>
      <dsp:spPr>
        <a:xfrm>
          <a:off x="0" y="2544767"/>
          <a:ext cx="106680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40AD8D-E90F-4A69-BC59-ED59A0262BDC}">
      <dsp:nvSpPr>
        <dsp:cNvPr id="0" name=""/>
        <dsp:cNvSpPr/>
      </dsp:nvSpPr>
      <dsp:spPr>
        <a:xfrm>
          <a:off x="0" y="2544767"/>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Less Healthcare Access</a:t>
          </a:r>
        </a:p>
      </dsp:txBody>
      <dsp:txXfrm>
        <a:off x="0" y="2544767"/>
        <a:ext cx="10668000" cy="635725"/>
      </dsp:txXfrm>
    </dsp:sp>
    <dsp:sp modelId="{DFB3FAC7-D6B1-483B-BA73-CCCBAC7B9CDD}">
      <dsp:nvSpPr>
        <dsp:cNvPr id="0" name=""/>
        <dsp:cNvSpPr/>
      </dsp:nvSpPr>
      <dsp:spPr>
        <a:xfrm>
          <a:off x="0" y="3180492"/>
          <a:ext cx="10668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F06B80-91E5-4202-B46C-F270E9A29A37}">
      <dsp:nvSpPr>
        <dsp:cNvPr id="0" name=""/>
        <dsp:cNvSpPr/>
      </dsp:nvSpPr>
      <dsp:spPr>
        <a:xfrm>
          <a:off x="0" y="3180492"/>
          <a:ext cx="10668000" cy="635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Comorbidities</a:t>
          </a:r>
        </a:p>
      </dsp:txBody>
      <dsp:txXfrm>
        <a:off x="0" y="3180492"/>
        <a:ext cx="10668000" cy="6357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1DC65-66AB-45FA-82F9-5B1C423E73BD}">
      <dsp:nvSpPr>
        <dsp:cNvPr id="0" name=""/>
        <dsp:cNvSpPr/>
      </dsp:nvSpPr>
      <dsp:spPr>
        <a:xfrm>
          <a:off x="912046" y="1466849"/>
          <a:ext cx="980437" cy="980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050FED-FA5A-4BA3-906E-1D48669B0BEF}">
      <dsp:nvSpPr>
        <dsp:cNvPr id="0" name=""/>
        <dsp:cNvSpPr/>
      </dsp:nvSpPr>
      <dsp:spPr>
        <a:xfrm>
          <a:off x="1640" y="2550500"/>
          <a:ext cx="2801250" cy="42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kern="1200"/>
            <a:t>High risk population</a:t>
          </a:r>
        </a:p>
      </dsp:txBody>
      <dsp:txXfrm>
        <a:off x="1640" y="2550500"/>
        <a:ext cx="2801250" cy="420187"/>
      </dsp:txXfrm>
    </dsp:sp>
    <dsp:sp modelId="{F1F9093D-4C39-4385-AEA7-3B796EFFA8B6}">
      <dsp:nvSpPr>
        <dsp:cNvPr id="0" name=""/>
        <dsp:cNvSpPr/>
      </dsp:nvSpPr>
      <dsp:spPr>
        <a:xfrm>
          <a:off x="1640" y="3018693"/>
          <a:ext cx="2801250" cy="84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endParaRPr lang="en-US" sz="1200" kern="1200"/>
        </a:p>
      </dsp:txBody>
      <dsp:txXfrm>
        <a:off x="1640" y="3018693"/>
        <a:ext cx="2801250" cy="848456"/>
      </dsp:txXfrm>
    </dsp:sp>
    <dsp:sp modelId="{0DE43D61-9C7E-4632-BDF1-33B4FCE13D3C}">
      <dsp:nvSpPr>
        <dsp:cNvPr id="0" name=""/>
        <dsp:cNvSpPr/>
      </dsp:nvSpPr>
      <dsp:spPr>
        <a:xfrm>
          <a:off x="4203515" y="1466849"/>
          <a:ext cx="980437" cy="980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6212EF-15B8-4DEB-8BBD-7E9B05CEBCE5}">
      <dsp:nvSpPr>
        <dsp:cNvPr id="0" name=""/>
        <dsp:cNvSpPr/>
      </dsp:nvSpPr>
      <dsp:spPr>
        <a:xfrm>
          <a:off x="3293109" y="2550500"/>
          <a:ext cx="2801250" cy="42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kern="1200"/>
            <a:t>Negative Health Outcomes</a:t>
          </a:r>
        </a:p>
      </dsp:txBody>
      <dsp:txXfrm>
        <a:off x="3293109" y="2550500"/>
        <a:ext cx="2801250" cy="420187"/>
      </dsp:txXfrm>
    </dsp:sp>
    <dsp:sp modelId="{79B722D9-AEED-48FA-906B-649B3D9855D7}">
      <dsp:nvSpPr>
        <dsp:cNvPr id="0" name=""/>
        <dsp:cNvSpPr/>
      </dsp:nvSpPr>
      <dsp:spPr>
        <a:xfrm>
          <a:off x="3293109" y="3018693"/>
          <a:ext cx="2801250" cy="84845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F9C8F3-3F76-9B46-9F14-4D3EAE8AEC8A}">
      <dsp:nvSpPr>
        <dsp:cNvPr id="0" name=""/>
        <dsp:cNvSpPr/>
      </dsp:nvSpPr>
      <dsp:spPr>
        <a:xfrm>
          <a:off x="3125" y="297381"/>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Accessible</a:t>
          </a:r>
        </a:p>
      </dsp:txBody>
      <dsp:txXfrm>
        <a:off x="3125" y="297381"/>
        <a:ext cx="2479476" cy="1487685"/>
      </dsp:txXfrm>
    </dsp:sp>
    <dsp:sp modelId="{D8EA6EE9-0AB6-1F47-BFE6-070C04115564}">
      <dsp:nvSpPr>
        <dsp:cNvPr id="0" name=""/>
        <dsp:cNvSpPr/>
      </dsp:nvSpPr>
      <dsp:spPr>
        <a:xfrm>
          <a:off x="2730549" y="297381"/>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Affordable</a:t>
          </a:r>
        </a:p>
      </dsp:txBody>
      <dsp:txXfrm>
        <a:off x="2730549" y="297381"/>
        <a:ext cx="2479476" cy="1487685"/>
      </dsp:txXfrm>
    </dsp:sp>
    <dsp:sp modelId="{794FB3D3-BD4B-D440-ADBB-1A5A440E5279}">
      <dsp:nvSpPr>
        <dsp:cNvPr id="0" name=""/>
        <dsp:cNvSpPr/>
      </dsp:nvSpPr>
      <dsp:spPr>
        <a:xfrm>
          <a:off x="5457973" y="297381"/>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Risk-appropriate</a:t>
          </a:r>
        </a:p>
      </dsp:txBody>
      <dsp:txXfrm>
        <a:off x="5457973" y="297381"/>
        <a:ext cx="2479476" cy="1487685"/>
      </dsp:txXfrm>
    </dsp:sp>
    <dsp:sp modelId="{31AE9BFB-5474-4F4A-95DE-67991AF0C084}">
      <dsp:nvSpPr>
        <dsp:cNvPr id="0" name=""/>
        <dsp:cNvSpPr/>
      </dsp:nvSpPr>
      <dsp:spPr>
        <a:xfrm>
          <a:off x="8185398" y="297381"/>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High Quality </a:t>
          </a:r>
        </a:p>
      </dsp:txBody>
      <dsp:txXfrm>
        <a:off x="8185398" y="297381"/>
        <a:ext cx="2479476" cy="1487685"/>
      </dsp:txXfrm>
    </dsp:sp>
    <dsp:sp modelId="{5EA5A880-78FC-B04E-8CAB-D85F72584071}">
      <dsp:nvSpPr>
        <dsp:cNvPr id="0" name=""/>
        <dsp:cNvSpPr/>
      </dsp:nvSpPr>
      <dsp:spPr>
        <a:xfrm>
          <a:off x="3125" y="2033015"/>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Patient Centered</a:t>
          </a:r>
        </a:p>
      </dsp:txBody>
      <dsp:txXfrm>
        <a:off x="3125" y="2033015"/>
        <a:ext cx="2479476" cy="1487685"/>
      </dsp:txXfrm>
    </dsp:sp>
    <dsp:sp modelId="{AFDF345E-9BBD-1843-8CEF-137BBBAE8E2E}">
      <dsp:nvSpPr>
        <dsp:cNvPr id="0" name=""/>
        <dsp:cNvSpPr/>
      </dsp:nvSpPr>
      <dsp:spPr>
        <a:xfrm>
          <a:off x="2730549" y="2033015"/>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Innovative</a:t>
          </a:r>
        </a:p>
      </dsp:txBody>
      <dsp:txXfrm>
        <a:off x="2730549" y="2033015"/>
        <a:ext cx="2479476" cy="1487685"/>
      </dsp:txXfrm>
    </dsp:sp>
    <dsp:sp modelId="{36F3FAA1-5251-5446-A449-56436D5C3954}">
      <dsp:nvSpPr>
        <dsp:cNvPr id="0" name=""/>
        <dsp:cNvSpPr/>
      </dsp:nvSpPr>
      <dsp:spPr>
        <a:xfrm>
          <a:off x="5457973" y="2033015"/>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Coordinated</a:t>
          </a:r>
        </a:p>
      </dsp:txBody>
      <dsp:txXfrm>
        <a:off x="5457973" y="2033015"/>
        <a:ext cx="2479476" cy="1487685"/>
      </dsp:txXfrm>
    </dsp:sp>
    <dsp:sp modelId="{A5D80588-CA4C-6547-8605-AD36B00E06DC}">
      <dsp:nvSpPr>
        <dsp:cNvPr id="0" name=""/>
        <dsp:cNvSpPr/>
      </dsp:nvSpPr>
      <dsp:spPr>
        <a:xfrm>
          <a:off x="8185398" y="2033015"/>
          <a:ext cx="2479476" cy="1487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t>Equitable</a:t>
          </a:r>
        </a:p>
      </dsp:txBody>
      <dsp:txXfrm>
        <a:off x="8185398" y="2033015"/>
        <a:ext cx="2479476" cy="14876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E0DB7-E37F-4668-8170-DD87FC7D2474}">
      <dsp:nvSpPr>
        <dsp:cNvPr id="0" name=""/>
        <dsp:cNvSpPr/>
      </dsp:nvSpPr>
      <dsp:spPr>
        <a:xfrm>
          <a:off x="0" y="651"/>
          <a:ext cx="6096000" cy="15236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423364-525F-439C-BA24-E225DDC4BA58}">
      <dsp:nvSpPr>
        <dsp:cNvPr id="0" name=""/>
        <dsp:cNvSpPr/>
      </dsp:nvSpPr>
      <dsp:spPr>
        <a:xfrm>
          <a:off x="460897" y="343467"/>
          <a:ext cx="837995" cy="8379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2973C4-6412-4048-946F-8C1B69054F0F}">
      <dsp:nvSpPr>
        <dsp:cNvPr id="0" name=""/>
        <dsp:cNvSpPr/>
      </dsp:nvSpPr>
      <dsp:spPr>
        <a:xfrm>
          <a:off x="1759790" y="651"/>
          <a:ext cx="2743200"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1111250">
            <a:lnSpc>
              <a:spcPct val="100000"/>
            </a:lnSpc>
            <a:spcBef>
              <a:spcPct val="0"/>
            </a:spcBef>
            <a:spcAft>
              <a:spcPct val="35000"/>
            </a:spcAft>
            <a:buNone/>
          </a:pPr>
          <a:r>
            <a:rPr lang="en-US" sz="2500" kern="1200"/>
            <a:t>Immediate</a:t>
          </a:r>
        </a:p>
      </dsp:txBody>
      <dsp:txXfrm>
        <a:off x="1759790" y="651"/>
        <a:ext cx="2743200" cy="1523627"/>
      </dsp:txXfrm>
    </dsp:sp>
    <dsp:sp modelId="{8BBF68C5-74CC-42AE-887A-A1B1BC1D3040}">
      <dsp:nvSpPr>
        <dsp:cNvPr id="0" name=""/>
        <dsp:cNvSpPr/>
      </dsp:nvSpPr>
      <dsp:spPr>
        <a:xfrm>
          <a:off x="4502990" y="651"/>
          <a:ext cx="15930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488950">
            <a:lnSpc>
              <a:spcPct val="100000"/>
            </a:lnSpc>
            <a:spcBef>
              <a:spcPct val="0"/>
            </a:spcBef>
            <a:spcAft>
              <a:spcPct val="35000"/>
            </a:spcAft>
            <a:buNone/>
          </a:pPr>
          <a:r>
            <a:rPr lang="en-US" sz="1100" kern="1200">
              <a:latin typeface="Sitka Subheading"/>
            </a:rPr>
            <a:t>Confirm pregnancy</a:t>
          </a:r>
        </a:p>
        <a:p>
          <a:pPr marL="0" lvl="0" indent="0" algn="l" defTabSz="488950">
            <a:lnSpc>
              <a:spcPct val="100000"/>
            </a:lnSpc>
            <a:spcBef>
              <a:spcPct val="0"/>
            </a:spcBef>
            <a:spcAft>
              <a:spcPct val="35000"/>
            </a:spcAft>
            <a:buNone/>
          </a:pPr>
          <a:r>
            <a:rPr lang="en-US" sz="1100" kern="1200">
              <a:latin typeface="Sitka Subheading"/>
            </a:rPr>
            <a:t>Fetal</a:t>
          </a:r>
          <a:r>
            <a:rPr lang="en-US" sz="1100" kern="1200"/>
            <a:t> heart tones</a:t>
          </a:r>
        </a:p>
        <a:p>
          <a:pPr marL="0" lvl="0" indent="0" algn="l" defTabSz="488950">
            <a:lnSpc>
              <a:spcPct val="100000"/>
            </a:lnSpc>
            <a:spcBef>
              <a:spcPct val="0"/>
            </a:spcBef>
            <a:spcAft>
              <a:spcPct val="35000"/>
            </a:spcAft>
            <a:buNone/>
          </a:pPr>
          <a:r>
            <a:rPr lang="en-US" sz="1100" kern="1200">
              <a:latin typeface="Sitka Subheading"/>
            </a:rPr>
            <a:t>Prenatal education</a:t>
          </a:r>
        </a:p>
        <a:p>
          <a:pPr marL="0" lvl="0" indent="0" algn="l" defTabSz="488950">
            <a:lnSpc>
              <a:spcPct val="100000"/>
            </a:lnSpc>
            <a:spcBef>
              <a:spcPct val="0"/>
            </a:spcBef>
            <a:spcAft>
              <a:spcPct val="35000"/>
            </a:spcAft>
            <a:buNone/>
          </a:pPr>
          <a:r>
            <a:rPr lang="en-US" sz="1100" kern="1200">
              <a:latin typeface="Sitka Subheading"/>
            </a:rPr>
            <a:t>OB referral</a:t>
          </a:r>
          <a:endParaRPr lang="en-US" sz="1100" kern="1200"/>
        </a:p>
      </dsp:txBody>
      <dsp:txXfrm>
        <a:off x="4502990" y="651"/>
        <a:ext cx="1593009" cy="1523627"/>
      </dsp:txXfrm>
    </dsp:sp>
    <dsp:sp modelId="{35907399-F4AD-4C54-AE2C-649175BE3D34}">
      <dsp:nvSpPr>
        <dsp:cNvPr id="0" name=""/>
        <dsp:cNvSpPr/>
      </dsp:nvSpPr>
      <dsp:spPr>
        <a:xfrm>
          <a:off x="0" y="1905186"/>
          <a:ext cx="6096000" cy="15236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31052E-B547-4DE0-A409-297BF7EE0349}">
      <dsp:nvSpPr>
        <dsp:cNvPr id="0" name=""/>
        <dsp:cNvSpPr/>
      </dsp:nvSpPr>
      <dsp:spPr>
        <a:xfrm>
          <a:off x="460897" y="2248002"/>
          <a:ext cx="837995" cy="8379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3A8D82-3EF5-45CC-99C3-EF895A58E0BA}">
      <dsp:nvSpPr>
        <dsp:cNvPr id="0" name=""/>
        <dsp:cNvSpPr/>
      </dsp:nvSpPr>
      <dsp:spPr>
        <a:xfrm>
          <a:off x="1759790" y="1905186"/>
          <a:ext cx="2743200"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1111250">
            <a:lnSpc>
              <a:spcPct val="100000"/>
            </a:lnSpc>
            <a:spcBef>
              <a:spcPct val="0"/>
            </a:spcBef>
            <a:spcAft>
              <a:spcPct val="35000"/>
            </a:spcAft>
            <a:buNone/>
          </a:pPr>
          <a:r>
            <a:rPr lang="en-US" sz="2500" kern="1200"/>
            <a:t>Intermediate</a:t>
          </a:r>
        </a:p>
      </dsp:txBody>
      <dsp:txXfrm>
        <a:off x="1759790" y="1905186"/>
        <a:ext cx="2743200" cy="1523627"/>
      </dsp:txXfrm>
    </dsp:sp>
    <dsp:sp modelId="{622F043B-7780-4885-B7B5-A3C059FCCA55}">
      <dsp:nvSpPr>
        <dsp:cNvPr id="0" name=""/>
        <dsp:cNvSpPr/>
      </dsp:nvSpPr>
      <dsp:spPr>
        <a:xfrm>
          <a:off x="4502990" y="1905186"/>
          <a:ext cx="15930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488950">
            <a:lnSpc>
              <a:spcPct val="100000"/>
            </a:lnSpc>
            <a:spcBef>
              <a:spcPct val="0"/>
            </a:spcBef>
            <a:spcAft>
              <a:spcPct val="35000"/>
            </a:spcAft>
            <a:buNone/>
          </a:pPr>
          <a:r>
            <a:rPr lang="en-US" sz="1100" kern="1200">
              <a:latin typeface="Sitka Subheading"/>
            </a:rPr>
            <a:t>Local appointment </a:t>
          </a:r>
          <a:endParaRPr lang="en-US" sz="1100" kern="1200"/>
        </a:p>
        <a:p>
          <a:pPr marL="0" lvl="0" indent="0" algn="l" defTabSz="488950">
            <a:lnSpc>
              <a:spcPct val="100000"/>
            </a:lnSpc>
            <a:spcBef>
              <a:spcPct val="0"/>
            </a:spcBef>
            <a:spcAft>
              <a:spcPct val="35000"/>
            </a:spcAft>
            <a:buNone/>
          </a:pPr>
          <a:r>
            <a:rPr lang="en-US" sz="1100" kern="1200">
              <a:latin typeface="Sitka Subheading"/>
              <a:cs typeface="Calibri"/>
            </a:rPr>
            <a:t>Local lab and US</a:t>
          </a:r>
        </a:p>
        <a:p>
          <a:pPr marL="0" lvl="0" indent="0" algn="l" defTabSz="488950">
            <a:lnSpc>
              <a:spcPct val="100000"/>
            </a:lnSpc>
            <a:spcBef>
              <a:spcPct val="0"/>
            </a:spcBef>
            <a:spcAft>
              <a:spcPct val="35000"/>
            </a:spcAft>
            <a:buNone/>
          </a:pPr>
          <a:r>
            <a:rPr lang="en-US" sz="1100" kern="1200">
              <a:solidFill>
                <a:srgbClr val="000000"/>
              </a:solidFill>
              <a:latin typeface="Calibri"/>
              <a:cs typeface="Calibri"/>
            </a:rPr>
            <a:t>Telehealth</a:t>
          </a:r>
          <a:endParaRPr lang="en-US" sz="1100" kern="1200">
            <a:latin typeface="Sitka Subheading"/>
          </a:endParaRPr>
        </a:p>
        <a:p>
          <a:pPr marL="0" lvl="0" indent="0" algn="l" defTabSz="488950">
            <a:lnSpc>
              <a:spcPct val="100000"/>
            </a:lnSpc>
            <a:spcBef>
              <a:spcPct val="0"/>
            </a:spcBef>
            <a:spcAft>
              <a:spcPct val="35000"/>
            </a:spcAft>
            <a:buNone/>
          </a:pPr>
          <a:r>
            <a:rPr lang="en-US" sz="1100" kern="1200"/>
            <a:t>Transportation</a:t>
          </a:r>
          <a:r>
            <a:rPr lang="en-US" sz="1100" kern="1200">
              <a:latin typeface="Sitka Subheading"/>
            </a:rPr>
            <a:t> </a:t>
          </a:r>
          <a:endParaRPr lang="en-US" sz="1100" kern="1200"/>
        </a:p>
      </dsp:txBody>
      <dsp:txXfrm>
        <a:off x="4502990" y="1905186"/>
        <a:ext cx="1593009" cy="1523627"/>
      </dsp:txXfrm>
    </dsp:sp>
    <dsp:sp modelId="{2E8C8248-607A-4CCA-B75D-BDCA42167F88}">
      <dsp:nvSpPr>
        <dsp:cNvPr id="0" name=""/>
        <dsp:cNvSpPr/>
      </dsp:nvSpPr>
      <dsp:spPr>
        <a:xfrm>
          <a:off x="0" y="3809720"/>
          <a:ext cx="6096000" cy="15236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2F9488-09B4-4BB7-9EF3-1340A2A8FC8E}">
      <dsp:nvSpPr>
        <dsp:cNvPr id="0" name=""/>
        <dsp:cNvSpPr/>
      </dsp:nvSpPr>
      <dsp:spPr>
        <a:xfrm>
          <a:off x="460897" y="4152537"/>
          <a:ext cx="837995" cy="8379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35552E-7E6E-4D13-8239-31A838E116A6}">
      <dsp:nvSpPr>
        <dsp:cNvPr id="0" name=""/>
        <dsp:cNvSpPr/>
      </dsp:nvSpPr>
      <dsp:spPr>
        <a:xfrm>
          <a:off x="1759790" y="3809720"/>
          <a:ext cx="2743200"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1111250">
            <a:lnSpc>
              <a:spcPct val="100000"/>
            </a:lnSpc>
            <a:spcBef>
              <a:spcPct val="0"/>
            </a:spcBef>
            <a:spcAft>
              <a:spcPct val="35000"/>
            </a:spcAft>
            <a:buNone/>
          </a:pPr>
          <a:r>
            <a:rPr lang="en-US" sz="2500" kern="1200"/>
            <a:t>Long-term</a:t>
          </a:r>
        </a:p>
      </dsp:txBody>
      <dsp:txXfrm>
        <a:off x="1759790" y="3809720"/>
        <a:ext cx="2743200" cy="1523627"/>
      </dsp:txXfrm>
    </dsp:sp>
    <dsp:sp modelId="{D0A88F81-736F-4AA1-9590-D96B3F14BC0D}">
      <dsp:nvSpPr>
        <dsp:cNvPr id="0" name=""/>
        <dsp:cNvSpPr/>
      </dsp:nvSpPr>
      <dsp:spPr>
        <a:xfrm>
          <a:off x="4502990" y="3809720"/>
          <a:ext cx="15930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anchor="ctr" anchorCtr="0">
          <a:noAutofit/>
        </a:bodyPr>
        <a:lstStyle/>
        <a:p>
          <a:pPr marL="0" lvl="0" indent="0" algn="l" defTabSz="488950">
            <a:lnSpc>
              <a:spcPct val="100000"/>
            </a:lnSpc>
            <a:spcBef>
              <a:spcPct val="0"/>
            </a:spcBef>
            <a:spcAft>
              <a:spcPct val="35000"/>
            </a:spcAft>
            <a:buNone/>
          </a:pPr>
          <a:r>
            <a:rPr lang="en-US" sz="1100" kern="1200">
              <a:latin typeface="Sitka Subheading"/>
            </a:rPr>
            <a:t>WIC</a:t>
          </a:r>
          <a:endParaRPr lang="en-US" sz="1100" kern="1200"/>
        </a:p>
        <a:p>
          <a:pPr marL="0" lvl="0" indent="0" algn="l" defTabSz="488950">
            <a:lnSpc>
              <a:spcPct val="100000"/>
            </a:lnSpc>
            <a:spcBef>
              <a:spcPct val="0"/>
            </a:spcBef>
            <a:spcAft>
              <a:spcPct val="35000"/>
            </a:spcAft>
            <a:buNone/>
          </a:pPr>
          <a:r>
            <a:rPr lang="en-US" sz="1100" kern="1200">
              <a:latin typeface="Sitka Subheading"/>
            </a:rPr>
            <a:t>SNAP</a:t>
          </a:r>
        </a:p>
        <a:p>
          <a:pPr marL="0" lvl="0" indent="0" algn="l" defTabSz="488950">
            <a:lnSpc>
              <a:spcPct val="100000"/>
            </a:lnSpc>
            <a:spcBef>
              <a:spcPct val="0"/>
            </a:spcBef>
            <a:spcAft>
              <a:spcPct val="35000"/>
            </a:spcAft>
            <a:buNone/>
          </a:pPr>
          <a:r>
            <a:rPr lang="en-US" sz="1100" kern="1200">
              <a:latin typeface="Sitka Subheading"/>
            </a:rPr>
            <a:t>TANF</a:t>
          </a:r>
        </a:p>
        <a:p>
          <a:pPr marL="0" lvl="0" indent="0" algn="l" defTabSz="488950">
            <a:lnSpc>
              <a:spcPct val="100000"/>
            </a:lnSpc>
            <a:spcBef>
              <a:spcPct val="0"/>
            </a:spcBef>
            <a:spcAft>
              <a:spcPct val="35000"/>
            </a:spcAft>
            <a:buNone/>
          </a:pPr>
          <a:r>
            <a:rPr lang="en-US" sz="1100" kern="1200">
              <a:latin typeface="Sitka Subheading"/>
            </a:rPr>
            <a:t>Right Tracks</a:t>
          </a:r>
        </a:p>
      </dsp:txBody>
      <dsp:txXfrm>
        <a:off x="4502990" y="3809720"/>
        <a:ext cx="1593009" cy="15236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F77FC-BE03-A743-A8AC-0369C64EBE59}">
      <dsp:nvSpPr>
        <dsp:cNvPr id="0" name=""/>
        <dsp:cNvSpPr/>
      </dsp:nvSpPr>
      <dsp:spPr>
        <a:xfrm>
          <a:off x="0" y="558"/>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C1F017-73B0-674B-924D-F5106454E3B4}">
      <dsp:nvSpPr>
        <dsp:cNvPr id="0" name=""/>
        <dsp:cNvSpPr/>
      </dsp:nvSpPr>
      <dsp:spPr>
        <a:xfrm>
          <a:off x="0" y="558"/>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Centers for Disease Control and Prevention [CDC] (2022, April). Infographic: racial/ethnic disparities in pregnancy-related deaths – United States, 2007-2016. </a:t>
          </a:r>
          <a:r>
            <a:rPr lang="en-US" sz="900" i="1" kern="1200"/>
            <a:t>Division of Reproductive Health, National Center for Chronic Disease Prevention and Health Promotion</a:t>
          </a:r>
          <a:r>
            <a:rPr lang="en-US" sz="900" kern="1200"/>
            <a:t>. </a:t>
          </a:r>
          <a:r>
            <a:rPr lang="en-US" sz="900" kern="1200">
              <a:hlinkClick xmlns:r="http://schemas.openxmlformats.org/officeDocument/2006/relationships" r:id="rId1"/>
            </a:rPr>
            <a:t>https://www.cdc.gov/reproductivehealth/maternal-mortality/disparities-pregnancy-related-deaths/infographic.html</a:t>
          </a:r>
          <a:r>
            <a:rPr lang="en-US" sz="900" kern="1200"/>
            <a:t> </a:t>
          </a:r>
        </a:p>
      </dsp:txBody>
      <dsp:txXfrm>
        <a:off x="0" y="558"/>
        <a:ext cx="6858000" cy="507875"/>
      </dsp:txXfrm>
    </dsp:sp>
    <dsp:sp modelId="{EA47AE44-601E-8445-84B4-9B86B8A93944}">
      <dsp:nvSpPr>
        <dsp:cNvPr id="0" name=""/>
        <dsp:cNvSpPr/>
      </dsp:nvSpPr>
      <dsp:spPr>
        <a:xfrm>
          <a:off x="0" y="508434"/>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20BAA5-B532-4144-8130-487FA1C87636}">
      <dsp:nvSpPr>
        <dsp:cNvPr id="0" name=""/>
        <dsp:cNvSpPr/>
      </dsp:nvSpPr>
      <dsp:spPr>
        <a:xfrm>
          <a:off x="0" y="508434"/>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Centers for Disease Control and Prevention [CDC]. (2023, March). Pregnancy mortality surveillance system. </a:t>
          </a:r>
          <a:r>
            <a:rPr lang="en-US" sz="900" i="1" kern="1200"/>
            <a:t>Centers for Disease Control and Prevention</a:t>
          </a:r>
          <a:r>
            <a:rPr lang="en-US" sz="900" kern="1200"/>
            <a:t>. </a:t>
          </a:r>
          <a:r>
            <a:rPr lang="en-US" sz="900" kern="1200">
              <a:hlinkClick xmlns:r="http://schemas.openxmlformats.org/officeDocument/2006/relationships" r:id="rId2"/>
            </a:rPr>
            <a:t>https://www.cdc.gov/reproductivehealth/maternal-mortality/pregnancy-mortality-surveillance-system.htm#:~:text=Since%20the%20Pregnancy%20Mortality%20Surveillance,100%2C000%20live%20births%20in%202018</a:t>
          </a:r>
          <a:r>
            <a:rPr lang="en-US" sz="900" kern="1200"/>
            <a:t> </a:t>
          </a:r>
        </a:p>
      </dsp:txBody>
      <dsp:txXfrm>
        <a:off x="0" y="508434"/>
        <a:ext cx="6858000" cy="507875"/>
      </dsp:txXfrm>
    </dsp:sp>
    <dsp:sp modelId="{0A73882A-B21F-ED44-9C4A-D4854BB76CE6}">
      <dsp:nvSpPr>
        <dsp:cNvPr id="0" name=""/>
        <dsp:cNvSpPr/>
      </dsp:nvSpPr>
      <dsp:spPr>
        <a:xfrm>
          <a:off x="0" y="1016310"/>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A5432C-ED01-6D4A-AAB1-B9CC8BC58302}">
      <dsp:nvSpPr>
        <dsp:cNvPr id="0" name=""/>
        <dsp:cNvSpPr/>
      </dsp:nvSpPr>
      <dsp:spPr>
        <a:xfrm>
          <a:off x="0" y="1016310"/>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Center for Medicare &amp; Medicaid Services. (2019). Improving access to maternal health care in rural communities: An issue brief [PDF]. </a:t>
          </a:r>
          <a:r>
            <a:rPr lang="en-US" sz="900" kern="1200">
              <a:hlinkClick xmlns:r="http://schemas.openxmlformats.org/officeDocument/2006/relationships" r:id="rId3"/>
            </a:rPr>
            <a:t>https://www.cms.gov/About-CMS/Agency-Information/OMH/equity-initiatives/rural-health/09032019-Maternal-Health-Care-in-Rural-Communities.pdf</a:t>
          </a:r>
          <a:r>
            <a:rPr lang="en-US" sz="900" kern="1200"/>
            <a:t> </a:t>
          </a:r>
        </a:p>
      </dsp:txBody>
      <dsp:txXfrm>
        <a:off x="0" y="1016310"/>
        <a:ext cx="6858000" cy="507875"/>
      </dsp:txXfrm>
    </dsp:sp>
    <dsp:sp modelId="{26BC8C1F-BAC6-EF45-9AC1-D9BE5691A629}">
      <dsp:nvSpPr>
        <dsp:cNvPr id="0" name=""/>
        <dsp:cNvSpPr/>
      </dsp:nvSpPr>
      <dsp:spPr>
        <a:xfrm>
          <a:off x="0" y="1524186"/>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5268FD-EF38-C645-B9AA-5D8AD82F7458}">
      <dsp:nvSpPr>
        <dsp:cNvPr id="0" name=""/>
        <dsp:cNvSpPr/>
      </dsp:nvSpPr>
      <dsp:spPr>
        <a:xfrm>
          <a:off x="0" y="1524186"/>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Crandall, K. (2021). Pregnancy-related death disparities in non-hispanic black women. Women's Health, 17, 174550652110198. </a:t>
          </a:r>
          <a:r>
            <a:rPr lang="en-US" sz="900" kern="1200">
              <a:hlinkClick xmlns:r="http://schemas.openxmlformats.org/officeDocument/2006/relationships" r:id="rId4"/>
            </a:rPr>
            <a:t>https://doi.org/10.1177/17455065211019888</a:t>
          </a:r>
          <a:r>
            <a:rPr lang="en-US" sz="900" kern="1200"/>
            <a:t> </a:t>
          </a:r>
        </a:p>
      </dsp:txBody>
      <dsp:txXfrm>
        <a:off x="0" y="1524186"/>
        <a:ext cx="6858000" cy="507875"/>
      </dsp:txXfrm>
    </dsp:sp>
    <dsp:sp modelId="{34B53540-5092-DD42-8350-9708BC40E493}">
      <dsp:nvSpPr>
        <dsp:cNvPr id="0" name=""/>
        <dsp:cNvSpPr/>
      </dsp:nvSpPr>
      <dsp:spPr>
        <a:xfrm>
          <a:off x="0" y="2032062"/>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6B5DF3-D1F5-D143-9685-207AA6F92777}">
      <dsp:nvSpPr>
        <dsp:cNvPr id="0" name=""/>
        <dsp:cNvSpPr/>
      </dsp:nvSpPr>
      <dsp:spPr>
        <a:xfrm>
          <a:off x="0" y="2032062"/>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Ely, D. M. &amp; Driscoll, A. K. (2021, December 8). Infant mortality in the United States, 2019: data from the period linked birth/infant death file. </a:t>
          </a:r>
          <a:r>
            <a:rPr lang="en-US" sz="900" i="1" kern="1200"/>
            <a:t>U.S. Department of Health and Human Services National Vital Statistic Report</a:t>
          </a:r>
          <a:r>
            <a:rPr lang="en-US" sz="900" kern="1200"/>
            <a:t>, 70(</a:t>
          </a:r>
          <a:r>
            <a:rPr lang="en-US" sz="900" i="1" kern="1200"/>
            <a:t>14</a:t>
          </a:r>
          <a:r>
            <a:rPr lang="en-US" sz="900" kern="1200"/>
            <a:t>). </a:t>
          </a:r>
          <a:r>
            <a:rPr lang="en-US" sz="900" kern="1200">
              <a:hlinkClick xmlns:r="http://schemas.openxmlformats.org/officeDocument/2006/relationships" r:id="rId5"/>
            </a:rPr>
            <a:t>https://www.cdc.gov/nchs/data/nvsr/nvsr70/nvsr70-14.pdf</a:t>
          </a:r>
          <a:r>
            <a:rPr lang="en-US" sz="900" kern="1200"/>
            <a:t> </a:t>
          </a:r>
        </a:p>
      </dsp:txBody>
      <dsp:txXfrm>
        <a:off x="0" y="2032062"/>
        <a:ext cx="6858000" cy="507875"/>
      </dsp:txXfrm>
    </dsp:sp>
    <dsp:sp modelId="{3EDE07DB-7C4F-7A4D-AB76-69FF8BB87CDC}">
      <dsp:nvSpPr>
        <dsp:cNvPr id="0" name=""/>
        <dsp:cNvSpPr/>
      </dsp:nvSpPr>
      <dsp:spPr>
        <a:xfrm>
          <a:off x="0" y="2539937"/>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D34C57-A402-9540-AC79-3ED54207B7C5}">
      <dsp:nvSpPr>
        <dsp:cNvPr id="0" name=""/>
        <dsp:cNvSpPr/>
      </dsp:nvSpPr>
      <dsp:spPr>
        <a:xfrm>
          <a:off x="0" y="2539937"/>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Lisonkova, S., Haslam, M. D., Dahlgren, L., Chen, I., Synnes, A. R., &amp; Lim, K. I. (2016, December 06). Maternal morbidity and perinatal outcomes among women in rural versus urban areas. </a:t>
          </a:r>
          <a:r>
            <a:rPr lang="en-US" sz="900" i="1" kern="1200"/>
            <a:t>Canadian Medical Association Journal</a:t>
          </a:r>
          <a:r>
            <a:rPr lang="en-US" sz="900" kern="1200"/>
            <a:t>, 188(</a:t>
          </a:r>
          <a:r>
            <a:rPr lang="en-US" sz="900" i="1" kern="1200"/>
            <a:t>17-18), E456-E465.</a:t>
          </a:r>
          <a:r>
            <a:rPr lang="en-US" sz="900" kern="1200"/>
            <a:t>https://doi.org/10.1503/cmaj.151382 </a:t>
          </a:r>
        </a:p>
      </dsp:txBody>
      <dsp:txXfrm>
        <a:off x="0" y="2539937"/>
        <a:ext cx="6858000" cy="507875"/>
      </dsp:txXfrm>
    </dsp:sp>
    <dsp:sp modelId="{0D26CFB3-3DB3-3C40-86F8-8319A941AA07}">
      <dsp:nvSpPr>
        <dsp:cNvPr id="0" name=""/>
        <dsp:cNvSpPr/>
      </dsp:nvSpPr>
      <dsp:spPr>
        <a:xfrm>
          <a:off x="0" y="3047813"/>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B6F248-7896-CC4D-958C-5B21A7DDA7DD}">
      <dsp:nvSpPr>
        <dsp:cNvPr id="0" name=""/>
        <dsp:cNvSpPr/>
      </dsp:nvSpPr>
      <dsp:spPr>
        <a:xfrm>
          <a:off x="0" y="3047813"/>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Milcent, C. &amp; Zbiri, S. (2018). Prenatal care and socioeconomic status: effect on cesarean delivery. </a:t>
          </a:r>
          <a:r>
            <a:rPr lang="en-US" sz="900" i="1" kern="1200"/>
            <a:t>Health Economics Review</a:t>
          </a:r>
          <a:r>
            <a:rPr lang="en-US" sz="900" kern="1200"/>
            <a:t>, 8</a:t>
          </a:r>
          <a:r>
            <a:rPr lang="en-US" sz="900" i="1" kern="1200"/>
            <a:t>(1</a:t>
          </a:r>
          <a:r>
            <a:rPr lang="en-US" sz="900" kern="1200"/>
            <a:t>)</a:t>
          </a:r>
          <a:r>
            <a:rPr lang="en-US" sz="900" i="1" kern="1200"/>
            <a:t>,</a:t>
          </a:r>
          <a:r>
            <a:rPr lang="en-US" sz="900" kern="1200"/>
            <a:t> 7. </a:t>
          </a:r>
          <a:r>
            <a:rPr lang="en-US" sz="900" kern="1200">
              <a:hlinkClick xmlns:r="http://schemas.openxmlformats.org/officeDocument/2006/relationships" r:id="rId6"/>
            </a:rPr>
            <a:t>https://doi.org/10.1186/s13561-018-0190-x</a:t>
          </a:r>
          <a:r>
            <a:rPr lang="en-US" sz="900" kern="1200"/>
            <a:t> </a:t>
          </a:r>
        </a:p>
      </dsp:txBody>
      <dsp:txXfrm>
        <a:off x="0" y="3047813"/>
        <a:ext cx="6858000" cy="507875"/>
      </dsp:txXfrm>
    </dsp:sp>
    <dsp:sp modelId="{CE45177E-466E-6249-8932-F338C236CDB8}">
      <dsp:nvSpPr>
        <dsp:cNvPr id="0" name=""/>
        <dsp:cNvSpPr/>
      </dsp:nvSpPr>
      <dsp:spPr>
        <a:xfrm>
          <a:off x="0" y="3555689"/>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F15C56-810B-8D4D-A0B2-8A940CE8A848}">
      <dsp:nvSpPr>
        <dsp:cNvPr id="0" name=""/>
        <dsp:cNvSpPr/>
      </dsp:nvSpPr>
      <dsp:spPr>
        <a:xfrm>
          <a:off x="0" y="3555689"/>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Mohamoud, Y. A., Kirby, R. S., &amp; Ehrenthal, D. B. (2019). Poverty, urban-rural classification and term infant mortality: a population-based multilevel analysis. </a:t>
          </a:r>
          <a:r>
            <a:rPr lang="en-US" sz="900" i="1" kern="1200"/>
            <a:t>BMC Pregnancy and Childbirth, 19(1</a:t>
          </a:r>
          <a:r>
            <a:rPr lang="en-US" sz="900" kern="1200"/>
            <a:t>), 40. </a:t>
          </a:r>
          <a:r>
            <a:rPr lang="en-US" sz="900" kern="1200">
              <a:hlinkClick xmlns:r="http://schemas.openxmlformats.org/officeDocument/2006/relationships" r:id="rId7"/>
            </a:rPr>
            <a:t>https://doi.org/10.1186/s12884-019-2190-1</a:t>
          </a:r>
          <a:r>
            <a:rPr lang="en-US" sz="900" kern="1200"/>
            <a:t>  </a:t>
          </a:r>
        </a:p>
      </dsp:txBody>
      <dsp:txXfrm>
        <a:off x="0" y="3555689"/>
        <a:ext cx="6858000" cy="507875"/>
      </dsp:txXfrm>
    </dsp:sp>
    <dsp:sp modelId="{9123F863-B174-0F48-BC0A-EE2A1A1F91E0}">
      <dsp:nvSpPr>
        <dsp:cNvPr id="0" name=""/>
        <dsp:cNvSpPr/>
      </dsp:nvSpPr>
      <dsp:spPr>
        <a:xfrm>
          <a:off x="0" y="4063565"/>
          <a:ext cx="68580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9608E2-AEB6-A54D-A57F-1F59D5DF3497}">
      <dsp:nvSpPr>
        <dsp:cNvPr id="0" name=""/>
        <dsp:cNvSpPr/>
      </dsp:nvSpPr>
      <dsp:spPr>
        <a:xfrm>
          <a:off x="0" y="4063565"/>
          <a:ext cx="6858000" cy="50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Osterman, M. J. K., Hamilton, B. E., Martin, J. A., Driscoll, A. K., &amp; Valenzuela, C. P. (2023, January 31). Births: final data for 2021. </a:t>
          </a:r>
          <a:r>
            <a:rPr lang="en-US" sz="900" i="1" kern="1200"/>
            <a:t>U.S. Department of Health and Human Services National Vital Statistic Report</a:t>
          </a:r>
          <a:r>
            <a:rPr lang="en-US" sz="900" kern="1200"/>
            <a:t>, 71(</a:t>
          </a:r>
          <a:r>
            <a:rPr lang="en-US" sz="900" i="1" kern="1200"/>
            <a:t>1</a:t>
          </a:r>
          <a:r>
            <a:rPr lang="en-US" sz="900" kern="1200"/>
            <a:t>). </a:t>
          </a:r>
          <a:r>
            <a:rPr lang="en-US" sz="900" kern="1200">
              <a:hlinkClick xmlns:r="http://schemas.openxmlformats.org/officeDocument/2006/relationships" r:id="rId8"/>
            </a:rPr>
            <a:t>https://www.cdc.gov/nchs/data/nvsr/nvsr72/nvsr72-01.pdf</a:t>
          </a:r>
          <a:r>
            <a:rPr lang="en-US" sz="900" kern="1200"/>
            <a:t> </a:t>
          </a:r>
        </a:p>
      </dsp:txBody>
      <dsp:txXfrm>
        <a:off x="0" y="4063565"/>
        <a:ext cx="6858000" cy="507875"/>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AFBBDB-28C1-4474-9FCE-DF8B9565C9DC}" type="datetimeFigureOut">
              <a:t>4/16/25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95D44A-87D4-48B0-A3BB-313669A596B1}" type="slidenum">
              <a:t>‹#›</a:t>
            </a:fld>
            <a:endParaRPr lang="en-US"/>
          </a:p>
        </p:txBody>
      </p:sp>
    </p:spTree>
    <p:extLst>
      <p:ext uri="{BB962C8B-B14F-4D97-AF65-F5344CB8AC3E}">
        <p14:creationId xmlns:p14="http://schemas.microsoft.com/office/powerpoint/2010/main" val="321205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Faith</a:t>
            </a:r>
            <a:endParaRPr lang="en-US"/>
          </a:p>
        </p:txBody>
      </p:sp>
      <p:sp>
        <p:nvSpPr>
          <p:cNvPr id="4" name="Slide Number Placeholder 3"/>
          <p:cNvSpPr>
            <a:spLocks noGrp="1"/>
          </p:cNvSpPr>
          <p:nvPr>
            <p:ph type="sldNum" sz="quarter" idx="5"/>
          </p:nvPr>
        </p:nvSpPr>
        <p:spPr/>
        <p:txBody>
          <a:bodyPr/>
          <a:lstStyle/>
          <a:p>
            <a:fld id="{3995D44A-87D4-48B0-A3BB-313669A596B1}" type="slidenum">
              <a:rPr lang="en-US" smtClean="0"/>
              <a:t>1</a:t>
            </a:fld>
            <a:endParaRPr lang="en-US"/>
          </a:p>
        </p:txBody>
      </p:sp>
    </p:spTree>
    <p:extLst>
      <p:ext uri="{BB962C8B-B14F-4D97-AF65-F5344CB8AC3E}">
        <p14:creationId xmlns:p14="http://schemas.microsoft.com/office/powerpoint/2010/main" val="3182548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Amber</a:t>
            </a:r>
          </a:p>
          <a:p>
            <a:r>
              <a:rPr lang="en-US">
                <a:cs typeface="Calibri"/>
              </a:rPr>
              <a:t>Immediate: </a:t>
            </a:r>
            <a:endParaRPr lang="en-US"/>
          </a:p>
          <a:p>
            <a:r>
              <a:rPr lang="en-US">
                <a:cs typeface="Calibri"/>
              </a:rPr>
              <a:t>-Confirm pregnancy with </a:t>
            </a:r>
            <a:r>
              <a:rPr lang="en-US" err="1">
                <a:cs typeface="Calibri"/>
              </a:rPr>
              <a:t>hcg</a:t>
            </a:r>
            <a:endParaRPr lang="en-US">
              <a:cs typeface="Calibri"/>
            </a:endParaRPr>
          </a:p>
          <a:p>
            <a:r>
              <a:rPr lang="en-US">
                <a:cs typeface="Calibri"/>
              </a:rPr>
              <a:t>-Perform fetal heart tones (no US available today)</a:t>
            </a:r>
          </a:p>
          <a:p>
            <a:r>
              <a:rPr lang="en-US">
                <a:cs typeface="Calibri"/>
              </a:rPr>
              <a:t>-Educate start prenatal vitamins</a:t>
            </a:r>
          </a:p>
          <a:p>
            <a:r>
              <a:rPr lang="en-US">
                <a:cs typeface="Calibri"/>
              </a:rPr>
              <a:t>-do's and </a:t>
            </a:r>
            <a:r>
              <a:rPr lang="en-US" err="1">
                <a:cs typeface="Calibri"/>
              </a:rPr>
              <a:t>don’t's</a:t>
            </a:r>
            <a:r>
              <a:rPr lang="en-US">
                <a:cs typeface="Calibri"/>
              </a:rPr>
              <a:t> of food and medications</a:t>
            </a:r>
          </a:p>
          <a:p>
            <a:r>
              <a:rPr lang="en-US">
                <a:cs typeface="Calibri"/>
              </a:rPr>
              <a:t>-referral to OB</a:t>
            </a:r>
          </a:p>
          <a:p>
            <a:endParaRPr lang="en-US">
              <a:cs typeface="Calibri"/>
            </a:endParaRPr>
          </a:p>
          <a:p>
            <a:r>
              <a:rPr lang="en-US">
                <a:cs typeface="Calibri"/>
              </a:rPr>
              <a:t>Intermediate: coordination and continuity of care</a:t>
            </a:r>
          </a:p>
          <a:p>
            <a:r>
              <a:rPr lang="en-US">
                <a:cs typeface="Calibri"/>
              </a:rPr>
              <a:t>-Local appointments when able: local clinic and neighboring towns have visiting OB providers routinely which would be less of a burden travel and time wise. We can help her organize appointments as close to home as possible for as long as possible. </a:t>
            </a:r>
          </a:p>
          <a:p>
            <a:r>
              <a:rPr lang="en-US"/>
              <a:t>-Local lab and ultrasound as much as possible</a:t>
            </a:r>
            <a:endParaRPr lang="en-US">
              <a:cs typeface="Calibri"/>
            </a:endParaRPr>
          </a:p>
          <a:p>
            <a:r>
              <a:rPr lang="en-US">
                <a:cs typeface="Calibri"/>
              </a:rPr>
              <a:t>-</a:t>
            </a:r>
            <a:r>
              <a:rPr lang="en-US"/>
              <a:t>-Telehealth visits when appropriate</a:t>
            </a:r>
            <a:endParaRPr lang="en-US">
              <a:cs typeface="Calibri"/>
            </a:endParaRPr>
          </a:p>
          <a:p>
            <a:r>
              <a:rPr lang="en-US">
                <a:cs typeface="Calibri"/>
              </a:rPr>
              <a:t>-Transportation assistance: public transportation in town, local organizations (church, senior center) to assist with out of town appointments, correlate out of town appointments with public bus schedule</a:t>
            </a:r>
          </a:p>
          <a:p>
            <a:r>
              <a:rPr lang="en-US">
                <a:cs typeface="Calibri"/>
              </a:rPr>
              <a:t>-</a:t>
            </a:r>
            <a:r>
              <a:rPr lang="en-US"/>
              <a:t>As her pregnancy progresses she may have to travel to the city with the hospital where she can deliver for appointments. </a:t>
            </a:r>
            <a:endParaRPr lang="en-US">
              <a:cs typeface="Calibri"/>
            </a:endParaRPr>
          </a:p>
          <a:p>
            <a:endParaRPr lang="en-US">
              <a:cs typeface="Calibri"/>
            </a:endParaRPr>
          </a:p>
          <a:p>
            <a:r>
              <a:rPr lang="en-US">
                <a:cs typeface="Calibri"/>
              </a:rPr>
              <a:t>Long-term: help with resources to apply for, involve social services/social work for assistance </a:t>
            </a:r>
          </a:p>
          <a:p>
            <a:r>
              <a:rPr lang="en-US">
                <a:cs typeface="Calibri"/>
              </a:rPr>
              <a:t>-WIC program referral: provides food, healthcare referrals, nutrition services for pregnant, postpartum and children up to 5 years</a:t>
            </a:r>
          </a:p>
          <a:p>
            <a:r>
              <a:rPr lang="en-US">
                <a:cs typeface="Calibri"/>
              </a:rPr>
              <a:t>-SNAP: food stamps</a:t>
            </a:r>
          </a:p>
          <a:p>
            <a:r>
              <a:rPr lang="en-US">
                <a:cs typeface="Calibri"/>
              </a:rPr>
              <a:t>-TANF: temporary assistance for needy families= short term help to pay for food, utilities, medical supplies </a:t>
            </a:r>
          </a:p>
          <a:p>
            <a:r>
              <a:rPr lang="en-US">
                <a:cs typeface="Calibri"/>
              </a:rPr>
              <a:t>-</a:t>
            </a:r>
            <a:r>
              <a:rPr lang="en-US"/>
              <a:t>-Right Tracks Early Intervention Program: free, in-home developmental screenings for children birth to 3 years old (does not replace well-child visits but is a good supplement) </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995D44A-87D4-48B0-A3BB-313669A596B1}" type="slidenum">
              <a:rPr lang="en-US"/>
              <a:t>10</a:t>
            </a:fld>
            <a:endParaRPr lang="en-US"/>
          </a:p>
        </p:txBody>
      </p:sp>
    </p:spTree>
    <p:extLst>
      <p:ext uri="{BB962C8B-B14F-4D97-AF65-F5344CB8AC3E}">
        <p14:creationId xmlns:p14="http://schemas.microsoft.com/office/powerpoint/2010/main" val="1146063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-Social disparities have the potential to significantly impact the health outcomes of our patients</a:t>
            </a:r>
            <a:endParaRPr lang="en-US"/>
          </a:p>
          <a:p>
            <a:r>
              <a:rPr lang="en-US">
                <a:cs typeface="Calibri"/>
              </a:rPr>
              <a:t>-In terms of prenatal care race, socioeconomic status, age and environment are of key importance</a:t>
            </a:r>
          </a:p>
          <a:p>
            <a:r>
              <a:rPr lang="en-US">
                <a:cs typeface="Calibri"/>
              </a:rPr>
              <a:t>-We can use our role as healthcare providers to help with identifying resources, making referrals and being creative with our patients to find solutions that work for them. </a:t>
            </a:r>
          </a:p>
        </p:txBody>
      </p:sp>
      <p:sp>
        <p:nvSpPr>
          <p:cNvPr id="4" name="Slide Number Placeholder 3"/>
          <p:cNvSpPr>
            <a:spLocks noGrp="1"/>
          </p:cNvSpPr>
          <p:nvPr>
            <p:ph type="sldNum" sz="quarter" idx="5"/>
          </p:nvPr>
        </p:nvSpPr>
        <p:spPr/>
        <p:txBody>
          <a:bodyPr/>
          <a:lstStyle/>
          <a:p>
            <a:fld id="{3995D44A-87D4-48B0-A3BB-313669A596B1}" type="slidenum">
              <a:rPr lang="en-US"/>
              <a:t>11</a:t>
            </a:fld>
            <a:endParaRPr lang="en-US"/>
          </a:p>
        </p:txBody>
      </p:sp>
    </p:spTree>
    <p:extLst>
      <p:ext uri="{BB962C8B-B14F-4D97-AF65-F5344CB8AC3E}">
        <p14:creationId xmlns:p14="http://schemas.microsoft.com/office/powerpoint/2010/main" val="3457839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95D44A-87D4-48B0-A3BB-313669A596B1}" type="slidenum">
              <a:rPr lang="en-US" smtClean="0"/>
              <a:t>12</a:t>
            </a:fld>
            <a:endParaRPr lang="en-US"/>
          </a:p>
        </p:txBody>
      </p:sp>
    </p:spTree>
    <p:extLst>
      <p:ext uri="{BB962C8B-B14F-4D97-AF65-F5344CB8AC3E}">
        <p14:creationId xmlns:p14="http://schemas.microsoft.com/office/powerpoint/2010/main" val="248738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Faith</a:t>
            </a:r>
            <a:endParaRPr lang="en-US"/>
          </a:p>
          <a:p>
            <a:r>
              <a:rPr lang="en-US"/>
              <a:t>Perinatal care is healthcare for women and the baby before, throughout, and after pregnancy and childbirth. The amount and quality of perinatal care is influenced by disparities. Health disparities that impact care includes one's environment, economic status, and social factors. </a:t>
            </a:r>
            <a:endParaRPr lang="en-US">
              <a:ea typeface="Calibri"/>
              <a:cs typeface="Calibri"/>
            </a:endParaRPr>
          </a:p>
        </p:txBody>
      </p:sp>
      <p:sp>
        <p:nvSpPr>
          <p:cNvPr id="4" name="Slide Number Placeholder 3"/>
          <p:cNvSpPr>
            <a:spLocks noGrp="1"/>
          </p:cNvSpPr>
          <p:nvPr>
            <p:ph type="sldNum" sz="quarter" idx="5"/>
          </p:nvPr>
        </p:nvSpPr>
        <p:spPr/>
        <p:txBody>
          <a:bodyPr/>
          <a:lstStyle/>
          <a:p>
            <a:fld id="{3995D44A-87D4-48B0-A3BB-313669A596B1}" type="slidenum">
              <a:t>2</a:t>
            </a:fld>
            <a:endParaRPr lang="en-US"/>
          </a:p>
        </p:txBody>
      </p:sp>
    </p:spTree>
    <p:extLst>
      <p:ext uri="{BB962C8B-B14F-4D97-AF65-F5344CB8AC3E}">
        <p14:creationId xmlns:p14="http://schemas.microsoft.com/office/powerpoint/2010/main" val="2649972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Faith</a:t>
            </a:r>
          </a:p>
          <a:p>
            <a:r>
              <a:rPr lang="en-US">
                <a:cs typeface="Calibri"/>
              </a:rPr>
              <a:t>The National Vital statistics report is an annual report of perinatal information. Published in January of 2023, the 2021 is the most recent report. </a:t>
            </a:r>
            <a:endParaRPr lang="en-US"/>
          </a:p>
          <a:p>
            <a:r>
              <a:rPr lang="en-US">
                <a:cs typeface="Calibri"/>
              </a:rPr>
              <a:t>There was a total of over 3.5 million births in the year. </a:t>
            </a:r>
            <a:endParaRPr lang="en-US"/>
          </a:p>
          <a:p>
            <a:r>
              <a:rPr lang="en-US">
                <a:cs typeface="Calibri"/>
              </a:rPr>
              <a:t>The average maternal age was 27.3, with those 25-29 having a rate of 93 per 1,000. Teenage births had a rate of 13.9 per 1,000, with Arkansas having the highest rate at 26.5</a:t>
            </a:r>
            <a:endParaRPr lang="en-US"/>
          </a:p>
          <a:p>
            <a:r>
              <a:rPr lang="en-US">
                <a:cs typeface="Calibri"/>
              </a:rPr>
              <a:t>40% of the births were to unmarried women, with an increase in non-Hispanic Asian and Hispanic females</a:t>
            </a:r>
          </a:p>
          <a:p>
            <a:r>
              <a:rPr lang="en-US">
                <a:cs typeface="Calibri"/>
              </a:rPr>
              <a:t>There was a reported 4.6% of females reporting use of smoking tobacco during the pregnancy which was a significant decline from 16% seen in 2020. 23.3% of those who reported smoking 3 months prior to becoming pregnant had quit prior to becoming pregnant.</a:t>
            </a:r>
          </a:p>
          <a:p>
            <a:r>
              <a:rPr lang="en-US">
                <a:cs typeface="Calibri"/>
              </a:rPr>
              <a:t>Prenatal care within the 1st trimester was obtained by 78.3% of the pregnant population. Non-Hispanic whites, non-Hispanic blacks, and Hispanic females saw increases in this number. All age groups saw an increase in early prenatal care</a:t>
            </a:r>
          </a:p>
          <a:p>
            <a:r>
              <a:rPr lang="en-US">
                <a:cs typeface="Calibri"/>
              </a:rPr>
              <a:t>Third trimester or no prenatal care was obtained by 6.3%</a:t>
            </a:r>
          </a:p>
          <a:p>
            <a:r>
              <a:rPr lang="en-US">
                <a:cs typeface="Calibri"/>
              </a:rPr>
              <a:t>A 32.1% rate of cesarean delivery was seen</a:t>
            </a:r>
          </a:p>
          <a:p>
            <a:r>
              <a:rPr lang="en-US">
                <a:cs typeface="Calibri"/>
              </a:rPr>
              <a:t>Private insurance was used for 51.6%</a:t>
            </a:r>
          </a:p>
          <a:p>
            <a:r>
              <a:rPr lang="en-US">
                <a:cs typeface="Calibri"/>
              </a:rPr>
              <a:t>41% used Medicaid insurance</a:t>
            </a:r>
          </a:p>
          <a:p>
            <a:r>
              <a:rPr lang="en-US">
                <a:cs typeface="Calibri"/>
              </a:rPr>
              <a:t>Preterm birth rate was 10.49%</a:t>
            </a:r>
          </a:p>
        </p:txBody>
      </p:sp>
      <p:sp>
        <p:nvSpPr>
          <p:cNvPr id="4" name="Slide Number Placeholder 3"/>
          <p:cNvSpPr>
            <a:spLocks noGrp="1"/>
          </p:cNvSpPr>
          <p:nvPr>
            <p:ph type="sldNum" sz="quarter" idx="5"/>
          </p:nvPr>
        </p:nvSpPr>
        <p:spPr/>
        <p:txBody>
          <a:bodyPr/>
          <a:lstStyle/>
          <a:p>
            <a:fld id="{3995D44A-87D4-48B0-A3BB-313669A596B1}" type="slidenum">
              <a:rPr lang="en-US"/>
              <a:t>3</a:t>
            </a:fld>
            <a:endParaRPr lang="en-US"/>
          </a:p>
        </p:txBody>
      </p:sp>
    </p:spTree>
    <p:extLst>
      <p:ext uri="{BB962C8B-B14F-4D97-AF65-F5344CB8AC3E}">
        <p14:creationId xmlns:p14="http://schemas.microsoft.com/office/powerpoint/2010/main" val="3589088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Faith</a:t>
            </a:r>
          </a:p>
          <a:p>
            <a:r>
              <a:rPr lang="en-US">
                <a:cs typeface="Calibri"/>
              </a:rPr>
              <a:t>First looking at environment</a:t>
            </a:r>
            <a:endParaRPr lang="en-US"/>
          </a:p>
          <a:p>
            <a:r>
              <a:rPr lang="en-US">
                <a:cs typeface="Calibri"/>
              </a:rPr>
              <a:t>Those who live in urban locations have a great advantage over those who live in rural areas when it comes to perinatal care. Rural areas present with the challenges of greater distance from healthcare, less resources and specialists, higher rates of obesity, higher rates of substance abuse, higher rates of teen pregnancies, and lower socioeconomic status.</a:t>
            </a:r>
            <a:endParaRPr lang="en-US"/>
          </a:p>
          <a:p>
            <a:r>
              <a:rPr lang="en-US">
                <a:cs typeface="Calibri"/>
              </a:rPr>
              <a:t>In a study conducted in British Columbia, many findings were found highlighting the difference in rural vs urban areas, including maternal morbidity, delivery, and neonatal morbidity.</a:t>
            </a:r>
          </a:p>
          <a:p>
            <a:r>
              <a:rPr lang="en-US">
                <a:cs typeface="Calibri"/>
              </a:rPr>
              <a:t>Rural areas have a greater prevalence of maternal morbidity including eclampsia, obstetric embolism, and uterine rupture. Family physicians and midwifes were more often the ones who delivered the babies, with greater rates of preterm or post-term births and neonates that were large for gestational age. A greater prevalence of severe neonatal morbidity is also seen in rural areas, with more having </a:t>
            </a:r>
            <a:r>
              <a:rPr lang="en-US" err="1">
                <a:cs typeface="Calibri"/>
              </a:rPr>
              <a:t>APgar</a:t>
            </a:r>
            <a:r>
              <a:rPr lang="en-US">
                <a:cs typeface="Calibri"/>
              </a:rPr>
              <a:t> scores under 7 at five minutes. </a:t>
            </a:r>
          </a:p>
          <a:p>
            <a:r>
              <a:rPr lang="en-US">
                <a:cs typeface="Calibri"/>
              </a:rPr>
              <a:t>Where urban areas see greater prevalence is antepartum hemorrhage at 20 weeks or later, obstetric trauma, and neonates that were small for gestational age</a:t>
            </a:r>
          </a:p>
          <a:p>
            <a:r>
              <a:rPr lang="en-US">
                <a:cs typeface="Calibri"/>
              </a:rPr>
              <a:t>Looking at pregnancy-related mortality, 26.1% were of those in noncore counties with populations under 10,000, compared to 14% in large fringe metro areas of populations over 1 million, with a trend of increased mortality rates with smaller county size, as outlined in the graph.</a:t>
            </a:r>
          </a:p>
        </p:txBody>
      </p:sp>
      <p:sp>
        <p:nvSpPr>
          <p:cNvPr id="4" name="Slide Number Placeholder 3"/>
          <p:cNvSpPr>
            <a:spLocks noGrp="1"/>
          </p:cNvSpPr>
          <p:nvPr>
            <p:ph type="sldNum" sz="quarter" idx="5"/>
          </p:nvPr>
        </p:nvSpPr>
        <p:spPr/>
        <p:txBody>
          <a:bodyPr/>
          <a:lstStyle/>
          <a:p>
            <a:fld id="{3995D44A-87D4-48B0-A3BB-313669A596B1}" type="slidenum">
              <a:rPr lang="en-US"/>
              <a:t>4</a:t>
            </a:fld>
            <a:endParaRPr lang="en-US"/>
          </a:p>
        </p:txBody>
      </p:sp>
    </p:spTree>
    <p:extLst>
      <p:ext uri="{BB962C8B-B14F-4D97-AF65-F5344CB8AC3E}">
        <p14:creationId xmlns:p14="http://schemas.microsoft.com/office/powerpoint/2010/main" val="122917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Amber</a:t>
            </a:r>
          </a:p>
          <a:p>
            <a:r>
              <a:rPr lang="en-US">
                <a:cs typeface="Calibri"/>
              </a:rPr>
              <a:t>Next, we look at how economic factors impact perinatal care.</a:t>
            </a:r>
            <a:endParaRPr lang="en-US"/>
          </a:p>
          <a:p>
            <a:r>
              <a:rPr lang="en-US">
                <a:cs typeface="Calibri"/>
              </a:rPr>
              <a:t>Those of low socioeconomic status and lower levels of education have a greater likelihood of not receiving prenatal education. Along with this, those who had greater levels of education saw almost a two times greater likelihood of receiving prenatal education. </a:t>
            </a:r>
            <a:endParaRPr lang="en-US"/>
          </a:p>
          <a:p>
            <a:r>
              <a:rPr lang="en-US">
                <a:cs typeface="Calibri"/>
              </a:rPr>
              <a:t>Those who do not receive prenatal education have a 2x greater risk of a cesarean delivery, going from 20% to 40%</a:t>
            </a:r>
          </a:p>
          <a:p>
            <a:r>
              <a:rPr lang="en-US">
                <a:cs typeface="Calibri"/>
              </a:rPr>
              <a:t>Neonate mortality in high poverty areas, 38% greater and 47% greater than areas of greater socioeconomic status.</a:t>
            </a:r>
          </a:p>
          <a:p>
            <a:r>
              <a:rPr lang="en-US">
                <a:cs typeface="Calibri"/>
              </a:rPr>
              <a:t>Higher stress can have an impact on maternal and neonatal morbidity, negatively impacting the health of each.</a:t>
            </a:r>
          </a:p>
          <a:p>
            <a:r>
              <a:rPr lang="en-US">
                <a:cs typeface="Calibri"/>
              </a:rPr>
              <a:t>Those with lower socioeconomic status have less access to healthcare due to the challenges of transportation, time, knowledge of importance, and providers who accept Medicaid.</a:t>
            </a:r>
          </a:p>
          <a:p>
            <a:r>
              <a:rPr lang="en-US">
                <a:cs typeface="Calibri"/>
              </a:rPr>
              <a:t>Lastly, those of lower socioeconomic status have greater rates of comorbidities such as obesity or substance use disorder</a:t>
            </a:r>
          </a:p>
        </p:txBody>
      </p:sp>
      <p:sp>
        <p:nvSpPr>
          <p:cNvPr id="4" name="Slide Number Placeholder 3"/>
          <p:cNvSpPr>
            <a:spLocks noGrp="1"/>
          </p:cNvSpPr>
          <p:nvPr>
            <p:ph type="sldNum" sz="quarter" idx="5"/>
          </p:nvPr>
        </p:nvSpPr>
        <p:spPr/>
        <p:txBody>
          <a:bodyPr/>
          <a:lstStyle/>
          <a:p>
            <a:fld id="{3995D44A-87D4-48B0-A3BB-313669A596B1}" type="slidenum">
              <a:rPr lang="en-US"/>
              <a:t>5</a:t>
            </a:fld>
            <a:endParaRPr lang="en-US"/>
          </a:p>
        </p:txBody>
      </p:sp>
    </p:spTree>
    <p:extLst>
      <p:ext uri="{BB962C8B-B14F-4D97-AF65-F5344CB8AC3E}">
        <p14:creationId xmlns:p14="http://schemas.microsoft.com/office/powerpoint/2010/main" val="3201653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Cassidy</a:t>
            </a:r>
          </a:p>
          <a:p>
            <a:r>
              <a:rPr lang="en-US">
                <a:ea typeface="Calibri"/>
                <a:cs typeface="Calibri"/>
              </a:rPr>
              <a:t>Now, we will focus on the social factors and how they influence perinatal care and outcomes</a:t>
            </a:r>
            <a:endParaRPr lang="en-US"/>
          </a:p>
          <a:p>
            <a:endParaRPr lang="en-US">
              <a:ea typeface="Calibri"/>
              <a:cs typeface="Calibri"/>
            </a:endParaRPr>
          </a:p>
          <a:p>
            <a:r>
              <a:rPr lang="en-US">
                <a:ea typeface="Calibri"/>
                <a:cs typeface="Calibri"/>
              </a:rPr>
              <a:t>First looking at age,</a:t>
            </a:r>
          </a:p>
          <a:p>
            <a:r>
              <a:rPr lang="en-US">
                <a:ea typeface="Calibri"/>
                <a:cs typeface="Calibri"/>
              </a:rPr>
              <a:t>Those </a:t>
            </a:r>
            <a:r>
              <a:rPr lang="en-US"/>
              <a:t>under 20 have the lowest rate of early prenatal care at 61.6% compared to those in their 25-34 with the highest around 82%</a:t>
            </a:r>
            <a:endParaRPr lang="en-US">
              <a:ea typeface="Calibri"/>
              <a:cs typeface="Calibri"/>
            </a:endParaRPr>
          </a:p>
          <a:p>
            <a:r>
              <a:rPr lang="en-US"/>
              <a:t>Those 40 and over were twice as likely to have a c-section compared to those under age 20.</a:t>
            </a:r>
          </a:p>
          <a:p>
            <a:r>
              <a:rPr lang="en-US">
                <a:cs typeface="Calibri"/>
              </a:rPr>
              <a:t>When looking at infant mortality, those under age 20 had the highest rate at 8.68 in 2019, followed by a rate of 7.01 for those 40 and older. The lowest rate was 4.57 for those ages 30-34</a:t>
            </a:r>
          </a:p>
          <a:p>
            <a:endParaRPr lang="en-US">
              <a:cs typeface="Calibri"/>
            </a:endParaRPr>
          </a:p>
          <a:p>
            <a:r>
              <a:rPr lang="en-US">
                <a:cs typeface="Calibri"/>
              </a:rPr>
              <a:t>Race is another social factor that shows significant impact in perinatal care and outcomes.</a:t>
            </a:r>
          </a:p>
          <a:p>
            <a:r>
              <a:rPr lang="en-US">
                <a:cs typeface="Calibri"/>
              </a:rPr>
              <a:t>The greatest prevalence for third trimester or no prenatal care was found amongst </a:t>
            </a:r>
            <a:r>
              <a:rPr lang="en-US"/>
              <a:t>non-Hispanic Black females with a rate of 9.1%, followed by Hispanic females having a rate of 8.4%, and non-Hispanic whites having a rate of 4.6%</a:t>
            </a:r>
          </a:p>
          <a:p>
            <a:r>
              <a:rPr lang="en-US">
                <a:cs typeface="Calibri"/>
              </a:rPr>
              <a:t>Non-Hispanic Blacks had the highest amount of cesarean deliveries, followed by Hispanic women</a:t>
            </a:r>
            <a:endParaRPr lang="en-US"/>
          </a:p>
          <a:p>
            <a:r>
              <a:rPr lang="en-US"/>
              <a:t>Of the cesarean deliveries, non-Hispanic black women had the highest rate at 36.8% compared to non-Hispanic white women at the lowest at 31%.</a:t>
            </a:r>
            <a:endParaRPr lang="en-US">
              <a:cs typeface="Calibri"/>
            </a:endParaRPr>
          </a:p>
          <a:p>
            <a:r>
              <a:rPr lang="en-US"/>
              <a:t>First looking at private insurance, rates were 65% for non-Hispanic white women, 30.8% for non-Hispanic Black women, and 32.1% for Hispanic women</a:t>
            </a:r>
            <a:endParaRPr lang="en-US">
              <a:cs typeface="Calibri"/>
            </a:endParaRPr>
          </a:p>
          <a:p>
            <a:r>
              <a:rPr lang="en-US">
                <a:cs typeface="Calibri"/>
              </a:rPr>
              <a:t>Of those with Medicaid, </a:t>
            </a:r>
            <a:r>
              <a:rPr lang="en-US"/>
              <a:t>non-Hispanic white women being 28.1%, non-Hispanic Black women being 58.1%, and Hispanic women at 64%</a:t>
            </a:r>
            <a:endParaRPr lang="en-US">
              <a:cs typeface="Calibri"/>
            </a:endParaRPr>
          </a:p>
          <a:p>
            <a:r>
              <a:rPr lang="en-US">
                <a:cs typeface="Calibri"/>
              </a:rPr>
              <a:t>For Preterm delivery, </a:t>
            </a:r>
            <a:r>
              <a:rPr lang="en-US"/>
              <a:t>non-Hispanic white women at 9.5%, non-Hispanic Black women at 14.75%, and Hispanic women at 10.23%</a:t>
            </a:r>
          </a:p>
          <a:p>
            <a:r>
              <a:rPr lang="en-US">
                <a:cs typeface="Calibri"/>
              </a:rPr>
              <a:t>The most common causes of pregnancy-related deaths are complications with cardiovascular conditions, infection or sepsis, cardiomyopathy, hemorrhage, and embolism. Between 2017 and 2019, Non-Hispanic Native Hawaiian or other pacific islanders had the highest rate of pregnancy-related death at 62.8%, followed by Non-Hispanic Black at 39.9%, Non-Hispanic American Indian or Alaska Native at 32%, and 14.1% Non-Hispanic Whites.</a:t>
            </a:r>
          </a:p>
          <a:p>
            <a:r>
              <a:rPr lang="en-US">
                <a:cs typeface="Calibri"/>
              </a:rPr>
              <a:t>In the graphic to the right, it shows the trend in pregnancy-related deaths based on race and ethnicity over 9 years in the U.S., with Non-Hispanic Black females and American Indian/Alaska Natives having consistently high rates during this time. </a:t>
            </a:r>
          </a:p>
        </p:txBody>
      </p:sp>
      <p:sp>
        <p:nvSpPr>
          <p:cNvPr id="4" name="Slide Number Placeholder 3"/>
          <p:cNvSpPr>
            <a:spLocks noGrp="1"/>
          </p:cNvSpPr>
          <p:nvPr>
            <p:ph type="sldNum" sz="quarter" idx="5"/>
          </p:nvPr>
        </p:nvSpPr>
        <p:spPr/>
        <p:txBody>
          <a:bodyPr/>
          <a:lstStyle/>
          <a:p>
            <a:fld id="{3995D44A-87D4-48B0-A3BB-313669A596B1}" type="slidenum">
              <a:t>6</a:t>
            </a:fld>
            <a:endParaRPr lang="en-US"/>
          </a:p>
        </p:txBody>
      </p:sp>
    </p:spTree>
    <p:extLst>
      <p:ext uri="{BB962C8B-B14F-4D97-AF65-F5344CB8AC3E}">
        <p14:creationId xmlns:p14="http://schemas.microsoft.com/office/powerpoint/2010/main" val="1779019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800" kern="100">
                <a:latin typeface="Calibri"/>
                <a:ea typeface="Calibri" panose="020F0502020204030204" pitchFamily="34" charset="0"/>
                <a:cs typeface="Calibri"/>
              </a:rPr>
              <a:t>Cassidy</a:t>
            </a:r>
            <a:endParaRPr lang="en-US" sz="1800" kern="100">
              <a:latin typeface="Calibri"/>
              <a:ea typeface="Calibri" panose="020F0502020204030204" pitchFamily="34" charset="0"/>
              <a:cs typeface="Times New Roman" panose="02020603050405020304" pitchFamily="18" charset="0"/>
            </a:endParaRPr>
          </a:p>
          <a:p>
            <a:pPr>
              <a:defRPr/>
            </a:pPr>
            <a:r>
              <a:rPr lang="en-US" sz="1800" kern="100">
                <a:effectLst/>
                <a:latin typeface="Calibri"/>
                <a:ea typeface="Calibri" panose="020F0502020204030204" pitchFamily="34" charset="0"/>
                <a:cs typeface="Calibri"/>
              </a:rPr>
              <a:t>As I mentioned on the previous slide, non-Hispanic black women have the highest rates of third trimester or no prenatal care. It has been found that non-Hispanic black women are 3-4 times more likely to have a pregnancy-related death than white and non-black Hispanics. Individuals who lack prenatal care in the first trimester have a five-fold increase in pregnancy related mortality rates. This data includes individuals who are non-Hispanic Black women as well as those living in rural areas. </a:t>
            </a:r>
            <a:r>
              <a:rPr lang="en-US" sz="1800"/>
              <a:t>Unfortunately, the rate of pregnancy-related deaths are steadily increasing in the US, and this outcome is disproportionately more in Non-Hispanic Black women as I mentioned above. These disparities persist despite controlling variables such as socioeconomic status, education levels, and geographical location. </a:t>
            </a:r>
            <a:endParaRPr lang="en-US" sz="1800" kern="100">
              <a:effectLst/>
              <a:latin typeface="Calibri" panose="020F0502020204030204" pitchFamily="34" charset="0"/>
              <a:ea typeface="Calibri" panose="020F0502020204030204" pitchFamily="34"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a:defRPr/>
            </a:pPr>
            <a:r>
              <a:rPr lang="en-US" sz="1800" kern="100">
                <a:effectLst/>
                <a:latin typeface="Calibri"/>
                <a:ea typeface="Calibri" panose="020F0502020204030204" pitchFamily="34" charset="0"/>
                <a:cs typeface="Calibri"/>
              </a:rPr>
              <a:t>There are several barriers to care that have been found among the non-Hispanic Black women community. These include personal barriers such as substance abuse, psychological stressors, lack of family support, and housing problems. Structural barriers that have been found include lack of transportation, limited childcare for other children during appointments, or inability to locate or financially afford care.</a:t>
            </a:r>
            <a:r>
              <a:rPr lang="en-US" sz="1800" kern="100">
                <a:latin typeface="Calibri"/>
                <a:ea typeface="Calibri" panose="020F0502020204030204" pitchFamily="34" charset="0"/>
                <a:cs typeface="Calibri"/>
              </a:rPr>
              <a:t> </a:t>
            </a:r>
            <a:endParaRPr lang="en-US" sz="1800" kern="100">
              <a:effectLst/>
              <a:latin typeface="Calibri" panose="020F0502020204030204" pitchFamily="34" charset="0"/>
              <a:ea typeface="Calibri" panose="020F0502020204030204" pitchFamily="34"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r>
              <a:rPr lang="en-US"/>
              <a:t>Rural communities have several barriers when it comes to maternal health. These include food insecurity, housing instability, transportation challenges, and lack of educational and employment opportunities. These challenges are increased in racial and ethnic minority women living in rural areas. Accessing maternal healthcare in rural communities is becoming more and more difficult due to the closure of rural hospitals and obstetric units. This could be due to staffing issues, low reimbursement, low birth volume, or financial challenges. In the United states there is a shortage of maternal healthcare providers which only adds to the issue of rural women being unable to access perinatal care.</a:t>
            </a:r>
            <a:endParaRPr lang="en-US">
              <a:cs typeface="Calibri"/>
            </a:endParaRPr>
          </a:p>
          <a:p>
            <a:endParaRPr lang="en-US"/>
          </a:p>
          <a:p>
            <a:r>
              <a:rPr lang="en-US"/>
              <a:t>The barriers I have mentioned above increase the risk of having several complications, but a few include having a child with a low birth weight, preterm labor, and complications following the birth that include hemorrhage, embolism, and ultimately death.</a:t>
            </a:r>
            <a:endParaRPr lang="en-US">
              <a:cs typeface="Calibri"/>
            </a:endParaRPr>
          </a:p>
        </p:txBody>
      </p:sp>
      <p:sp>
        <p:nvSpPr>
          <p:cNvPr id="4" name="Slide Number Placeholder 3"/>
          <p:cNvSpPr>
            <a:spLocks noGrp="1"/>
          </p:cNvSpPr>
          <p:nvPr>
            <p:ph type="sldNum" sz="quarter" idx="5"/>
          </p:nvPr>
        </p:nvSpPr>
        <p:spPr/>
        <p:txBody>
          <a:bodyPr/>
          <a:lstStyle/>
          <a:p>
            <a:fld id="{3995D44A-87D4-48B0-A3BB-313669A596B1}" type="slidenum">
              <a:rPr lang="en-US" smtClean="0"/>
              <a:t>7</a:t>
            </a:fld>
            <a:endParaRPr lang="en-US"/>
          </a:p>
        </p:txBody>
      </p:sp>
    </p:spTree>
    <p:extLst>
      <p:ext uri="{BB962C8B-B14F-4D97-AF65-F5344CB8AC3E}">
        <p14:creationId xmlns:p14="http://schemas.microsoft.com/office/powerpoint/2010/main" val="1401793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Cassidy</a:t>
            </a:r>
            <a:endParaRPr lang="en-US"/>
          </a:p>
          <a:p>
            <a:r>
              <a:rPr lang="en-US"/>
              <a:t>When it comes to accessibility, rural health areas utilize midwives in 30% of deliveries in rural hospitals. Studies have shown that using midwives has improved infant and maternal outcomes. Other opportunities for improvement include expanding the training of maternal health providers in rural areas, have an incentive for providers to practice in rural areas, recruit and retain providers in rural communities, and standardize the scope of practice laws for maternal health providers.</a:t>
            </a:r>
            <a:endParaRPr lang="en-US">
              <a:cs typeface="Calibri" panose="020F0502020204030204"/>
            </a:endParaRPr>
          </a:p>
          <a:p>
            <a:endParaRPr lang="en-US"/>
          </a:p>
          <a:p>
            <a:r>
              <a:rPr lang="en-US"/>
              <a:t>For individuals who are uninsured, there have been several improvements to overcome this barrier. The Strong Start for Mothers and Newborns Initiative is one of these. Other improvements include expanding and extending insurance coverage, unbundling postpartum services, and establishing accountable care organizations covering maternal health services.</a:t>
            </a:r>
            <a:endParaRPr lang="en-US">
              <a:cs typeface="Calibri"/>
            </a:endParaRPr>
          </a:p>
          <a:p>
            <a:endParaRPr lang="en-US"/>
          </a:p>
          <a:p>
            <a:r>
              <a:rPr lang="en-US"/>
              <a:t>One barrier that rural areas and non-Hispanic Black women face is access to risk-appropriate, quality care. Opportunities for improvement include defining and adopting a risk-appropriate care model like the Levels of Care Assessment Tool. This tool allows providers to support decision making about risk-appropriate care for women in their region. </a:t>
            </a:r>
          </a:p>
          <a:p>
            <a:endParaRPr lang="en-US">
              <a:cs typeface="Calibri" panose="020F0502020204030204"/>
            </a:endParaRPr>
          </a:p>
          <a:p>
            <a:r>
              <a:rPr lang="en-US"/>
              <a:t>Ensuring high quality care is another opportunity for improvement. To improve the quality of maternal health care, it is important to establish Perinatal Quality Collaboratives or PQCs. PQCs aim to improve quality of care across the perinatal period but are particularly focused on reducing racial and geographic disparities.</a:t>
            </a:r>
            <a:endParaRPr lang="en-US">
              <a:cs typeface="Calibri"/>
            </a:endParaRPr>
          </a:p>
          <a:p>
            <a:endParaRPr lang="en-US"/>
          </a:p>
          <a:p>
            <a:r>
              <a:rPr lang="en-US"/>
              <a:t>Having the care be patient centered includes being respectful and responsive to individual patient preferences, needs, and values. Examples of patient-centered care includes maternity medical homes, culturally tailored initiatives, and responsive leadership and workforce. </a:t>
            </a:r>
            <a:endParaRPr lang="en-US">
              <a:cs typeface="Calibri"/>
            </a:endParaRPr>
          </a:p>
          <a:p>
            <a:endParaRPr lang="en-US"/>
          </a:p>
          <a:p>
            <a:r>
              <a:rPr lang="en-US"/>
              <a:t>One of the biggest innovations in healthcare includes telehealth. Telehealth is highly underutilized in rural communities due to several barriers, however, it is a tool that can be used to deliver maternal health services to rural areas. </a:t>
            </a:r>
            <a:endParaRPr lang="en-US">
              <a:cs typeface="Calibri"/>
            </a:endParaRPr>
          </a:p>
          <a:p>
            <a:endParaRPr lang="en-US"/>
          </a:p>
          <a:p>
            <a:r>
              <a:rPr lang="en-US"/>
              <a:t>Coordinated care includes access to behavioral and social services. Racial and ethnic minorities are less likely to receive treatment for any mental illness. Rural communities tend to have limited access to social services. Opportunities to improve access include behavioral health screening, partnerships with community services such as WIC, and utilizing or implementing community health workers, home visitors, case managers, and social workers to screen and link patients to essential services. </a:t>
            </a:r>
            <a:endParaRPr lang="en-US">
              <a:cs typeface="Calibri"/>
            </a:endParaRPr>
          </a:p>
          <a:p>
            <a:endParaRPr lang="en-US"/>
          </a:p>
          <a:p>
            <a:r>
              <a:rPr lang="en-US"/>
              <a:t>And finally, we have equitable care. While there has been improvements in quality of care in recent years, these efforts have not reduced health disparities for non-Hispanic Black women. AIM maternal safety bundle on reduction of peripartum racial/ethnic disparities is one resource that helps health systems improve their data collection, staff training, and engagement to address racial and ethnic disparities among their populations. </a:t>
            </a:r>
            <a:endParaRPr lang="en-US">
              <a:cs typeface="Calibri"/>
            </a:endParaRPr>
          </a:p>
        </p:txBody>
      </p:sp>
      <p:sp>
        <p:nvSpPr>
          <p:cNvPr id="4" name="Slide Number Placeholder 3"/>
          <p:cNvSpPr>
            <a:spLocks noGrp="1"/>
          </p:cNvSpPr>
          <p:nvPr>
            <p:ph type="sldNum" sz="quarter" idx="5"/>
          </p:nvPr>
        </p:nvSpPr>
        <p:spPr/>
        <p:txBody>
          <a:bodyPr/>
          <a:lstStyle/>
          <a:p>
            <a:fld id="{3995D44A-87D4-48B0-A3BB-313669A596B1}" type="slidenum">
              <a:rPr lang="en-US" smtClean="0"/>
              <a:t>8</a:t>
            </a:fld>
            <a:endParaRPr lang="en-US"/>
          </a:p>
        </p:txBody>
      </p:sp>
    </p:spTree>
    <p:extLst>
      <p:ext uri="{BB962C8B-B14F-4D97-AF65-F5344CB8AC3E}">
        <p14:creationId xmlns:p14="http://schemas.microsoft.com/office/powerpoint/2010/main" val="287333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Amber</a:t>
            </a:r>
          </a:p>
          <a:p>
            <a:r>
              <a:rPr lang="en-US">
                <a:cs typeface="Calibri"/>
              </a:rPr>
              <a:t>To illustrate the effects of health disparities in prenatal care we will look at the case of a 24 year old female who presents to our care with suspected pregnancy. She has no PMH, no allergies and takes no medications. Her LMP was about 3 months ago, she complains of nausea, fatigue and 10 </a:t>
            </a:r>
            <a:r>
              <a:rPr lang="en-US" err="1">
                <a:cs typeface="Calibri"/>
              </a:rPr>
              <a:t>lb</a:t>
            </a:r>
            <a:r>
              <a:rPr lang="en-US">
                <a:cs typeface="Calibri"/>
              </a:rPr>
              <a:t> weight gain. Her physical exam is grossly unremarkable aside from semi-firmness to lower abdomen just above her pubic bone suggestive of fundal height consistent with </a:t>
            </a:r>
            <a:r>
              <a:rPr lang="en-US" err="1">
                <a:cs typeface="Calibri"/>
              </a:rPr>
              <a:t>approx</a:t>
            </a:r>
            <a:r>
              <a:rPr lang="en-US">
                <a:cs typeface="Calibri"/>
              </a:rPr>
              <a:t> 12 week pregnancy</a:t>
            </a:r>
            <a:endParaRPr lang="en-US"/>
          </a:p>
          <a:p>
            <a:endParaRPr lang="en-US">
              <a:cs typeface="Calibri"/>
            </a:endParaRPr>
          </a:p>
          <a:p>
            <a:r>
              <a:rPr lang="en-US">
                <a:cs typeface="Calibri"/>
              </a:rPr>
              <a:t>She is non-Hispanic Black. She denies drug use or smoking and uses alcohol occasionally. She works shift work at local convenience store. She lives with her mother, sister and 2 year old daughter to whom she is a single parent. She shares a car with her sister. They live in a rural community 2 hours from the nearest hospital that supports childbirth. She denies any religious or cultural implications to healthcare. She earns minimum wage, does not receive child support and is insured by Medicaid. </a:t>
            </a:r>
          </a:p>
          <a:p>
            <a:endParaRPr lang="en-US">
              <a:cs typeface="Calibri"/>
            </a:endParaRPr>
          </a:p>
          <a:p>
            <a:r>
              <a:rPr lang="en-US">
                <a:cs typeface="Calibri"/>
              </a:rPr>
              <a:t>Thinking back to the risk factors discussed by Faith and Cassidy we can see that this patient has several risk factors for poor obstetric outcomes including her race, low socioeconomic status and Medicaid. She also has barriers to obtaining prenatal care including being a single parent, her demanding job, shared vehicle and distance to healthcare.</a:t>
            </a:r>
          </a:p>
          <a:p>
            <a:endParaRPr lang="en-US">
              <a:cs typeface="Calibri"/>
            </a:endParaRPr>
          </a:p>
        </p:txBody>
      </p:sp>
      <p:sp>
        <p:nvSpPr>
          <p:cNvPr id="4" name="Slide Number Placeholder 3"/>
          <p:cNvSpPr>
            <a:spLocks noGrp="1"/>
          </p:cNvSpPr>
          <p:nvPr>
            <p:ph type="sldNum" sz="quarter" idx="5"/>
          </p:nvPr>
        </p:nvSpPr>
        <p:spPr/>
        <p:txBody>
          <a:bodyPr/>
          <a:lstStyle/>
          <a:p>
            <a:fld id="{3995D44A-87D4-48B0-A3BB-313669A596B1}" type="slidenum">
              <a:rPr lang="en-US"/>
              <a:t>9</a:t>
            </a:fld>
            <a:endParaRPr lang="en-US"/>
          </a:p>
        </p:txBody>
      </p:sp>
    </p:spTree>
    <p:extLst>
      <p:ext uri="{BB962C8B-B14F-4D97-AF65-F5344CB8AC3E}">
        <p14:creationId xmlns:p14="http://schemas.microsoft.com/office/powerpoint/2010/main" val="270745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396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07097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5805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81832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8448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99965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870901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38171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7490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542630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4/16/25</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92210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4/16/25</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652257431"/>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Freeform: Shape 9">
            <a:extLst>
              <a:ext uri="{FF2B5EF4-FFF2-40B4-BE49-F238E27FC236}">
                <a16:creationId xmlns:a16="http://schemas.microsoft.com/office/drawing/2014/main" id="{5832FD91-6E45-4C1D-B22F-1CC8B92A2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custGeom>
            <a:avLst/>
            <a:gdLst>
              <a:gd name="connsiteX0" fmla="*/ 0 w 6096000"/>
              <a:gd name="connsiteY0" fmla="*/ 0 h 6858000"/>
              <a:gd name="connsiteX1" fmla="*/ 2758239 w 6096000"/>
              <a:gd name="connsiteY1" fmla="*/ 0 h 6858000"/>
              <a:gd name="connsiteX2" fmla="*/ 2916747 w 6096000"/>
              <a:gd name="connsiteY2" fmla="*/ 218181 h 6858000"/>
              <a:gd name="connsiteX3" fmla="*/ 4839749 w 6096000"/>
              <a:gd name="connsiteY3" fmla="*/ 2631787 h 6858000"/>
              <a:gd name="connsiteX4" fmla="*/ 6095001 w 6096000"/>
              <a:gd name="connsiteY4" fmla="*/ 5672947 h 6858000"/>
              <a:gd name="connsiteX5" fmla="*/ 5792922 w 6096000"/>
              <a:gd name="connsiteY5" fmla="*/ 6612444 h 6858000"/>
              <a:gd name="connsiteX6" fmla="*/ 5671607 w 6096000"/>
              <a:gd name="connsiteY6" fmla="*/ 6771753 h 6858000"/>
              <a:gd name="connsiteX7" fmla="*/ 5591643 w 6096000"/>
              <a:gd name="connsiteY7" fmla="*/ 6858000 h 6858000"/>
              <a:gd name="connsiteX8" fmla="*/ 0 w 60960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6858000">
                <a:moveTo>
                  <a:pt x="0" y="0"/>
                </a:moveTo>
                <a:lnTo>
                  <a:pt x="2758239" y="0"/>
                </a:lnTo>
                <a:lnTo>
                  <a:pt x="2916747" y="218181"/>
                </a:lnTo>
                <a:cubicBezTo>
                  <a:pt x="3525935" y="1023180"/>
                  <a:pt x="4281133" y="1818277"/>
                  <a:pt x="4839749" y="2631787"/>
                </a:cubicBezTo>
                <a:cubicBezTo>
                  <a:pt x="5571203" y="3696928"/>
                  <a:pt x="6122704" y="4799581"/>
                  <a:pt x="6095001" y="5672947"/>
                </a:cubicBezTo>
                <a:cubicBezTo>
                  <a:pt x="6083564" y="6040467"/>
                  <a:pt x="5972980" y="6348559"/>
                  <a:pt x="5792922" y="6612444"/>
                </a:cubicBezTo>
                <a:cubicBezTo>
                  <a:pt x="5755410" y="6667420"/>
                  <a:pt x="5714882" y="6720477"/>
                  <a:pt x="5671607" y="6771753"/>
                </a:cubicBezTo>
                <a:lnTo>
                  <a:pt x="5591643"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5F5D1E8-E605-4EFC-8912-6E191F84FE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789134">
            <a:off x="2400596" y="454890"/>
            <a:ext cx="3969651" cy="5948221"/>
          </a:xfrm>
          <a:custGeom>
            <a:avLst/>
            <a:gdLst>
              <a:gd name="connsiteX0" fmla="*/ 4594048 w 9861488"/>
              <a:gd name="connsiteY0" fmla="*/ 11458472 h 11458472"/>
              <a:gd name="connsiteX1" fmla="*/ 0 w 9861488"/>
              <a:gd name="connsiteY1" fmla="*/ 5948221 h 11458472"/>
              <a:gd name="connsiteX2" fmla="*/ 1863 w 9861488"/>
              <a:gd name="connsiteY2" fmla="*/ 5698862 h 11458472"/>
              <a:gd name="connsiteX3" fmla="*/ 320025 w 9861488"/>
              <a:gd name="connsiteY3" fmla="*/ 3799836 h 11458472"/>
              <a:gd name="connsiteX4" fmla="*/ 3430486 w 9861488"/>
              <a:gd name="connsiteY4" fmla="*/ 295907 h 11458472"/>
              <a:gd name="connsiteX5" fmla="*/ 3863859 w 9861488"/>
              <a:gd name="connsiteY5" fmla="*/ 55612 h 11458472"/>
              <a:gd name="connsiteX6" fmla="*/ 3969651 w 9861488"/>
              <a:gd name="connsiteY6" fmla="*/ 0 h 11458472"/>
              <a:gd name="connsiteX7" fmla="*/ 9861488 w 9861488"/>
              <a:gd name="connsiteY7" fmla="*/ 7066862 h 11458472"/>
              <a:gd name="connsiteX8" fmla="*/ 4594048 w 9861488"/>
              <a:gd name="connsiteY8" fmla="*/ 11458472 h 11458472"/>
              <a:gd name="connsiteX0" fmla="*/ 0 w 9861488"/>
              <a:gd name="connsiteY0" fmla="*/ 5948221 h 11549912"/>
              <a:gd name="connsiteX1" fmla="*/ 1863 w 9861488"/>
              <a:gd name="connsiteY1" fmla="*/ 5698862 h 11549912"/>
              <a:gd name="connsiteX2" fmla="*/ 320025 w 9861488"/>
              <a:gd name="connsiteY2" fmla="*/ 3799836 h 11549912"/>
              <a:gd name="connsiteX3" fmla="*/ 3430486 w 9861488"/>
              <a:gd name="connsiteY3" fmla="*/ 295907 h 11549912"/>
              <a:gd name="connsiteX4" fmla="*/ 3863859 w 9861488"/>
              <a:gd name="connsiteY4" fmla="*/ 55612 h 11549912"/>
              <a:gd name="connsiteX5" fmla="*/ 3969651 w 9861488"/>
              <a:gd name="connsiteY5" fmla="*/ 0 h 11549912"/>
              <a:gd name="connsiteX6" fmla="*/ 9861488 w 9861488"/>
              <a:gd name="connsiteY6" fmla="*/ 7066862 h 11549912"/>
              <a:gd name="connsiteX7" fmla="*/ 4685488 w 9861488"/>
              <a:gd name="connsiteY7" fmla="*/ 11549912 h 11549912"/>
              <a:gd name="connsiteX0" fmla="*/ 0 w 9861488"/>
              <a:gd name="connsiteY0" fmla="*/ 5948221 h 7066862"/>
              <a:gd name="connsiteX1" fmla="*/ 1863 w 9861488"/>
              <a:gd name="connsiteY1" fmla="*/ 5698862 h 7066862"/>
              <a:gd name="connsiteX2" fmla="*/ 320025 w 9861488"/>
              <a:gd name="connsiteY2" fmla="*/ 3799836 h 7066862"/>
              <a:gd name="connsiteX3" fmla="*/ 3430486 w 9861488"/>
              <a:gd name="connsiteY3" fmla="*/ 295907 h 7066862"/>
              <a:gd name="connsiteX4" fmla="*/ 3863859 w 9861488"/>
              <a:gd name="connsiteY4" fmla="*/ 55612 h 7066862"/>
              <a:gd name="connsiteX5" fmla="*/ 3969651 w 9861488"/>
              <a:gd name="connsiteY5" fmla="*/ 0 h 7066862"/>
              <a:gd name="connsiteX6" fmla="*/ 9861488 w 9861488"/>
              <a:gd name="connsiteY6" fmla="*/ 7066862 h 7066862"/>
              <a:gd name="connsiteX0" fmla="*/ 0 w 3969651"/>
              <a:gd name="connsiteY0" fmla="*/ 5948221 h 5948221"/>
              <a:gd name="connsiteX1" fmla="*/ 1863 w 3969651"/>
              <a:gd name="connsiteY1" fmla="*/ 5698862 h 5948221"/>
              <a:gd name="connsiteX2" fmla="*/ 320025 w 3969651"/>
              <a:gd name="connsiteY2" fmla="*/ 3799836 h 5948221"/>
              <a:gd name="connsiteX3" fmla="*/ 3430486 w 3969651"/>
              <a:gd name="connsiteY3" fmla="*/ 295907 h 5948221"/>
              <a:gd name="connsiteX4" fmla="*/ 3863859 w 3969651"/>
              <a:gd name="connsiteY4" fmla="*/ 55612 h 5948221"/>
              <a:gd name="connsiteX5" fmla="*/ 3969651 w 3969651"/>
              <a:gd name="connsiteY5" fmla="*/ 0 h 59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69651" h="5948221">
                <a:moveTo>
                  <a:pt x="0" y="5948221"/>
                </a:moveTo>
                <a:lnTo>
                  <a:pt x="1863" y="5698862"/>
                </a:lnTo>
                <a:cubicBezTo>
                  <a:pt x="27184" y="5017139"/>
                  <a:pt x="133214" y="4368297"/>
                  <a:pt x="320025" y="3799836"/>
                </a:cubicBezTo>
                <a:cubicBezTo>
                  <a:pt x="810579" y="2305232"/>
                  <a:pt x="2027133" y="1118138"/>
                  <a:pt x="3430486" y="295907"/>
                </a:cubicBezTo>
                <a:cubicBezTo>
                  <a:pt x="3545941" y="228312"/>
                  <a:pt x="3692079" y="146862"/>
                  <a:pt x="3863859" y="55612"/>
                </a:cubicBezTo>
                <a:lnTo>
                  <a:pt x="3969651"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p:cNvSpPr>
            <a:spLocks noGrp="1"/>
          </p:cNvSpPr>
          <p:nvPr>
            <p:ph type="ctrTitle"/>
          </p:nvPr>
        </p:nvSpPr>
        <p:spPr>
          <a:xfrm>
            <a:off x="6309032" y="1524000"/>
            <a:ext cx="5858493" cy="2286000"/>
          </a:xfrm>
        </p:spPr>
        <p:txBody>
          <a:bodyPr>
            <a:normAutofit/>
          </a:bodyPr>
          <a:lstStyle/>
          <a:p>
            <a:r>
              <a:rPr lang="en-US" sz="5400"/>
              <a:t>Perinatal Care</a:t>
            </a:r>
          </a:p>
        </p:txBody>
      </p:sp>
      <p:sp>
        <p:nvSpPr>
          <p:cNvPr id="3" name="Subtitle 2"/>
          <p:cNvSpPr>
            <a:spLocks noGrp="1"/>
          </p:cNvSpPr>
          <p:nvPr>
            <p:ph type="subTitle" idx="1"/>
          </p:nvPr>
        </p:nvSpPr>
        <p:spPr>
          <a:xfrm>
            <a:off x="6309033" y="4457289"/>
            <a:ext cx="5669935" cy="1524000"/>
          </a:xfrm>
        </p:spPr>
        <p:txBody>
          <a:bodyPr vert="horz" lIns="91440" tIns="45720" rIns="91440" bIns="45720" rtlCol="0" anchor="t">
            <a:noAutofit/>
          </a:bodyPr>
          <a:lstStyle/>
          <a:p>
            <a:pPr algn="r"/>
            <a:r>
              <a:rPr lang="en-US" sz="1600">
                <a:solidFill>
                  <a:srgbClr val="FFFFFF">
                    <a:alpha val="70000"/>
                  </a:srgbClr>
                </a:solidFill>
              </a:rPr>
              <a:t>Amber Albrecht, Cassidy Freeman, &amp; Faith Marty</a:t>
            </a:r>
          </a:p>
          <a:p>
            <a:pPr algn="r"/>
            <a:r>
              <a:rPr lang="en-US" sz="1600">
                <a:solidFill>
                  <a:srgbClr val="FFFFFF">
                    <a:alpha val="70000"/>
                  </a:srgbClr>
                </a:solidFill>
              </a:rPr>
              <a:t>Graduate Nursing Division, University of Mary</a:t>
            </a:r>
          </a:p>
          <a:p>
            <a:pPr algn="r"/>
            <a:r>
              <a:rPr lang="en-US" sz="1600">
                <a:solidFill>
                  <a:srgbClr val="FFFFFF">
                    <a:alpha val="70000"/>
                  </a:srgbClr>
                </a:solidFill>
              </a:rPr>
              <a:t>NUR 589: Common &amp; Chronic Healthcare Management</a:t>
            </a:r>
          </a:p>
          <a:p>
            <a:pPr algn="r"/>
            <a:r>
              <a:rPr lang="en-US" sz="1600">
                <a:solidFill>
                  <a:srgbClr val="FFFFFF">
                    <a:alpha val="70000"/>
                  </a:srgbClr>
                </a:solidFill>
              </a:rPr>
              <a:t>Dr. Jenna Herman, Dr. Brittany Kudrna, &amp; Dr. Rhea J Ferry</a:t>
            </a:r>
          </a:p>
          <a:p>
            <a:pPr algn="r"/>
            <a:r>
              <a:rPr lang="en-US" sz="1600">
                <a:solidFill>
                  <a:srgbClr val="FFFFFF">
                    <a:alpha val="70000"/>
                  </a:srgbClr>
                </a:solidFill>
              </a:rPr>
              <a:t>July 7th, 2023</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6A13B60C-56B1-46B4-98A6-1482A52E7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1865" y="-31864"/>
            <a:ext cx="4785362" cy="4849091"/>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3" name="Freeform: Shape 12">
            <a:extLst>
              <a:ext uri="{FF2B5EF4-FFF2-40B4-BE49-F238E27FC236}">
                <a16:creationId xmlns:a16="http://schemas.microsoft.com/office/drawing/2014/main" id="{F024A8E9-062E-406A-BE10-CED280011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41352" y="-341351"/>
            <a:ext cx="4651297" cy="533400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19FC700C-B3BC-E686-3C07-E300D46DD929}"/>
              </a:ext>
            </a:extLst>
          </p:cNvPr>
          <p:cNvSpPr>
            <a:spLocks noGrp="1"/>
          </p:cNvSpPr>
          <p:nvPr>
            <p:ph type="title"/>
          </p:nvPr>
        </p:nvSpPr>
        <p:spPr>
          <a:xfrm>
            <a:off x="665017" y="290945"/>
            <a:ext cx="3657601" cy="2286000"/>
          </a:xfrm>
        </p:spPr>
        <p:txBody>
          <a:bodyPr anchor="b">
            <a:normAutofit/>
          </a:bodyPr>
          <a:lstStyle/>
          <a:p>
            <a:r>
              <a:rPr lang="en-US" sz="4000">
                <a:solidFill>
                  <a:srgbClr val="FFFFFF"/>
                </a:solidFill>
              </a:rPr>
              <a:t>Case Management</a:t>
            </a:r>
          </a:p>
        </p:txBody>
      </p:sp>
      <p:graphicFrame>
        <p:nvGraphicFramePr>
          <p:cNvPr id="5" name="Content Placeholder 2">
            <a:extLst>
              <a:ext uri="{FF2B5EF4-FFF2-40B4-BE49-F238E27FC236}">
                <a16:creationId xmlns:a16="http://schemas.microsoft.com/office/drawing/2014/main" id="{BA7B411A-5AA5-D866-7E72-11B25BCF7309}"/>
              </a:ext>
            </a:extLst>
          </p:cNvPr>
          <p:cNvGraphicFramePr>
            <a:graphicFrameLocks noGrp="1"/>
          </p:cNvGraphicFramePr>
          <p:nvPr>
            <p:ph idx="1"/>
            <p:extLst>
              <p:ext uri="{D42A27DB-BD31-4B8C-83A1-F6EECF244321}">
                <p14:modId xmlns:p14="http://schemas.microsoft.com/office/powerpoint/2010/main" val="1137838795"/>
              </p:ext>
            </p:extLst>
          </p:nvPr>
        </p:nvGraphicFramePr>
        <p:xfrm>
          <a:off x="5334000" y="762000"/>
          <a:ext cx="6096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721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47534-3E77-E576-756F-6CBD2A625B0A}"/>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1D88C77C-065F-5456-3752-92FF80CCDD39}"/>
              </a:ext>
            </a:extLst>
          </p:cNvPr>
          <p:cNvSpPr>
            <a:spLocks noGrp="1"/>
          </p:cNvSpPr>
          <p:nvPr>
            <p:ph idx="1"/>
          </p:nvPr>
        </p:nvSpPr>
        <p:spPr/>
        <p:txBody>
          <a:bodyPr vert="horz" lIns="91440" tIns="45720" rIns="91440" bIns="45720" rtlCol="0" anchor="t">
            <a:normAutofit/>
          </a:bodyPr>
          <a:lstStyle/>
          <a:p>
            <a:r>
              <a:rPr lang="en-US">
                <a:solidFill>
                  <a:srgbClr val="FFFFFF">
                    <a:alpha val="70000"/>
                  </a:srgbClr>
                </a:solidFill>
              </a:rPr>
              <a:t>Social disparities are a significant factor in outcomes</a:t>
            </a:r>
          </a:p>
          <a:p>
            <a:r>
              <a:rPr lang="en-US">
                <a:solidFill>
                  <a:srgbClr val="FFFFFF">
                    <a:alpha val="70000"/>
                  </a:srgbClr>
                </a:solidFill>
              </a:rPr>
              <a:t>Perinatal Care</a:t>
            </a:r>
          </a:p>
          <a:p>
            <a:pPr lvl="1"/>
            <a:r>
              <a:rPr lang="en-US">
                <a:solidFill>
                  <a:srgbClr val="FFFFFF">
                    <a:alpha val="70000"/>
                  </a:srgbClr>
                </a:solidFill>
              </a:rPr>
              <a:t>Race, socioeconomic status, age, environment</a:t>
            </a:r>
          </a:p>
          <a:p>
            <a:r>
              <a:rPr lang="en-US">
                <a:solidFill>
                  <a:srgbClr val="FFFFFF">
                    <a:alpha val="70000"/>
                  </a:srgbClr>
                </a:solidFill>
              </a:rPr>
              <a:t>We can help!</a:t>
            </a:r>
          </a:p>
        </p:txBody>
      </p:sp>
    </p:spTree>
    <p:extLst>
      <p:ext uri="{BB962C8B-B14F-4D97-AF65-F5344CB8AC3E}">
        <p14:creationId xmlns:p14="http://schemas.microsoft.com/office/powerpoint/2010/main" val="337673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699B66A-3779-48B9-9963-C9339B22B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8122584 w 12192000"/>
              <a:gd name="connsiteY0" fmla="*/ 0 h 6858000"/>
              <a:gd name="connsiteX1" fmla="*/ 12192000 w 12192000"/>
              <a:gd name="connsiteY1" fmla="*/ 0 h 6858000"/>
              <a:gd name="connsiteX2" fmla="*/ 12192000 w 12192000"/>
              <a:gd name="connsiteY2" fmla="*/ 4873590 h 6858000"/>
              <a:gd name="connsiteX3" fmla="*/ 10378112 w 12192000"/>
              <a:gd name="connsiteY3" fmla="*/ 6858000 h 6858000"/>
              <a:gd name="connsiteX4" fmla="*/ 0 w 12192000"/>
              <a:gd name="connsiteY4" fmla="*/ 6858000 h 6858000"/>
              <a:gd name="connsiteX5" fmla="*/ 0 w 12192000"/>
              <a:gd name="connsiteY5" fmla="*/ 6089634 h 6858000"/>
              <a:gd name="connsiteX6" fmla="*/ 3284 w 12192000"/>
              <a:gd name="connsiteY6" fmla="*/ 6081001 h 6858000"/>
              <a:gd name="connsiteX7" fmla="*/ 208318 w 12192000"/>
              <a:gd name="connsiteY7" fmla="*/ 5663571 h 6858000"/>
              <a:gd name="connsiteX8" fmla="*/ 2466868 w 12192000"/>
              <a:gd name="connsiteY8" fmla="*/ 3280365 h 6858000"/>
              <a:gd name="connsiteX9" fmla="*/ 5859655 w 12192000"/>
              <a:gd name="connsiteY9" fmla="*/ 1043504 h 6858000"/>
              <a:gd name="connsiteX10" fmla="*/ 8002287 w 12192000"/>
              <a:gd name="connsiteY10" fmla="*/ 373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8122584" y="0"/>
                </a:moveTo>
                <a:lnTo>
                  <a:pt x="12192000" y="0"/>
                </a:lnTo>
                <a:lnTo>
                  <a:pt x="12192000" y="4873590"/>
                </a:lnTo>
                <a:lnTo>
                  <a:pt x="10378112" y="6858000"/>
                </a:lnTo>
                <a:lnTo>
                  <a:pt x="0" y="6858000"/>
                </a:lnTo>
                <a:lnTo>
                  <a:pt x="0" y="6089634"/>
                </a:lnTo>
                <a:lnTo>
                  <a:pt x="3284" y="6081001"/>
                </a:lnTo>
                <a:cubicBezTo>
                  <a:pt x="61888" y="5940761"/>
                  <a:pt x="130457" y="5801643"/>
                  <a:pt x="208318" y="5663571"/>
                </a:cubicBezTo>
                <a:cubicBezTo>
                  <a:pt x="675237" y="4835483"/>
                  <a:pt x="1476533" y="4045730"/>
                  <a:pt x="2466868" y="3280365"/>
                </a:cubicBezTo>
                <a:cubicBezTo>
                  <a:pt x="3457206" y="2515002"/>
                  <a:pt x="4636583" y="1774030"/>
                  <a:pt x="5859655" y="1043504"/>
                </a:cubicBezTo>
                <a:cubicBezTo>
                  <a:pt x="6636899" y="579200"/>
                  <a:pt x="7344556" y="254766"/>
                  <a:pt x="8002287" y="37397"/>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5D2088EB-F82A-4CF7-A658-5EB0B344D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71" y="0"/>
            <a:ext cx="7017182" cy="6858000"/>
          </a:xfrm>
          <a:custGeom>
            <a:avLst/>
            <a:gdLst>
              <a:gd name="connsiteX0" fmla="*/ 7017182 w 11818630"/>
              <a:gd name="connsiteY0" fmla="*/ 0 h 6858000"/>
              <a:gd name="connsiteX1" fmla="*/ 11818630 w 11818630"/>
              <a:gd name="connsiteY1" fmla="*/ 0 h 6858000"/>
              <a:gd name="connsiteX2" fmla="*/ 11818630 w 11818630"/>
              <a:gd name="connsiteY2" fmla="*/ 4489505 h 6858000"/>
              <a:gd name="connsiteX3" fmla="*/ 11816460 w 11818630"/>
              <a:gd name="connsiteY3" fmla="*/ 4492187 h 6858000"/>
              <a:gd name="connsiteX4" fmla="*/ 10354815 w 11818630"/>
              <a:gd name="connsiteY4" fmla="*/ 6321870 h 6858000"/>
              <a:gd name="connsiteX5" fmla="*/ 9928370 w 11818630"/>
              <a:gd name="connsiteY5" fmla="*/ 6858000 h 6858000"/>
              <a:gd name="connsiteX6" fmla="*/ 0 w 11818630"/>
              <a:gd name="connsiteY6" fmla="*/ 6858000 h 6858000"/>
              <a:gd name="connsiteX7" fmla="*/ 15548 w 11818630"/>
              <a:gd name="connsiteY7" fmla="*/ 6741317 h 6858000"/>
              <a:gd name="connsiteX8" fmla="*/ 387858 w 11818630"/>
              <a:gd name="connsiteY8" fmla="*/ 5632555 h 6858000"/>
              <a:gd name="connsiteX9" fmla="*/ 2494163 w 11818630"/>
              <a:gd name="connsiteY9" fmla="*/ 3131046 h 6858000"/>
              <a:gd name="connsiteX10" fmla="*/ 5658249 w 11818630"/>
              <a:gd name="connsiteY10" fmla="*/ 783147 h 6858000"/>
              <a:gd name="connsiteX11" fmla="*/ 6840702 w 11818630"/>
              <a:gd name="connsiteY11" fmla="*/ 85078 h 6858000"/>
              <a:gd name="connsiteX0" fmla="*/ 0 w 11818630"/>
              <a:gd name="connsiteY0" fmla="*/ 6858000 h 6949440"/>
              <a:gd name="connsiteX1" fmla="*/ 15548 w 11818630"/>
              <a:gd name="connsiteY1" fmla="*/ 6741317 h 6949440"/>
              <a:gd name="connsiteX2" fmla="*/ 387858 w 11818630"/>
              <a:gd name="connsiteY2" fmla="*/ 5632555 h 6949440"/>
              <a:gd name="connsiteX3" fmla="*/ 2494163 w 11818630"/>
              <a:gd name="connsiteY3" fmla="*/ 3131046 h 6949440"/>
              <a:gd name="connsiteX4" fmla="*/ 5658249 w 11818630"/>
              <a:gd name="connsiteY4" fmla="*/ 783147 h 6949440"/>
              <a:gd name="connsiteX5" fmla="*/ 6840702 w 11818630"/>
              <a:gd name="connsiteY5" fmla="*/ 85078 h 6949440"/>
              <a:gd name="connsiteX6" fmla="*/ 7017182 w 11818630"/>
              <a:gd name="connsiteY6" fmla="*/ 0 h 6949440"/>
              <a:gd name="connsiteX7" fmla="*/ 11818630 w 11818630"/>
              <a:gd name="connsiteY7" fmla="*/ 0 h 6949440"/>
              <a:gd name="connsiteX8" fmla="*/ 11818630 w 11818630"/>
              <a:gd name="connsiteY8" fmla="*/ 4489505 h 6949440"/>
              <a:gd name="connsiteX9" fmla="*/ 11816460 w 11818630"/>
              <a:gd name="connsiteY9" fmla="*/ 4492187 h 6949440"/>
              <a:gd name="connsiteX10" fmla="*/ 10354815 w 11818630"/>
              <a:gd name="connsiteY10" fmla="*/ 6321870 h 6949440"/>
              <a:gd name="connsiteX11" fmla="*/ 10019810 w 11818630"/>
              <a:gd name="connsiteY11" fmla="*/ 6949440 h 6949440"/>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7017182 w 11818630"/>
              <a:gd name="connsiteY6" fmla="*/ 0 h 6886066"/>
              <a:gd name="connsiteX7" fmla="*/ 11818630 w 11818630"/>
              <a:gd name="connsiteY7" fmla="*/ 0 h 6886066"/>
              <a:gd name="connsiteX8" fmla="*/ 11818630 w 11818630"/>
              <a:gd name="connsiteY8" fmla="*/ 4489505 h 6886066"/>
              <a:gd name="connsiteX9" fmla="*/ 11816460 w 11818630"/>
              <a:gd name="connsiteY9" fmla="*/ 4492187 h 6886066"/>
              <a:gd name="connsiteX10" fmla="*/ 10354815 w 11818630"/>
              <a:gd name="connsiteY10" fmla="*/ 6321870 h 6886066"/>
              <a:gd name="connsiteX11" fmla="*/ 9902115 w 11818630"/>
              <a:gd name="connsiteY11" fmla="*/ 6886066 h 6886066"/>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9" fmla="*/ 11816460 w 11818630"/>
              <a:gd name="connsiteY9" fmla="*/ 4492187 h 6858000"/>
              <a:gd name="connsiteX10" fmla="*/ 10354815 w 11818630"/>
              <a:gd name="connsiteY10" fmla="*/ 6321870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9" fmla="*/ 11816460 w 11818630"/>
              <a:gd name="connsiteY9" fmla="*/ 4492187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4489505 h 6858000"/>
              <a:gd name="connsiteX0" fmla="*/ 0 w 7017182"/>
              <a:gd name="connsiteY0" fmla="*/ 6858000 h 6858000"/>
              <a:gd name="connsiteX1" fmla="*/ 15548 w 7017182"/>
              <a:gd name="connsiteY1" fmla="*/ 6741317 h 6858000"/>
              <a:gd name="connsiteX2" fmla="*/ 387858 w 7017182"/>
              <a:gd name="connsiteY2" fmla="*/ 5632555 h 6858000"/>
              <a:gd name="connsiteX3" fmla="*/ 2494163 w 7017182"/>
              <a:gd name="connsiteY3" fmla="*/ 3131046 h 6858000"/>
              <a:gd name="connsiteX4" fmla="*/ 5658249 w 7017182"/>
              <a:gd name="connsiteY4" fmla="*/ 783147 h 6858000"/>
              <a:gd name="connsiteX5" fmla="*/ 6840702 w 7017182"/>
              <a:gd name="connsiteY5" fmla="*/ 85078 h 6858000"/>
              <a:gd name="connsiteX6" fmla="*/ 7017182 w 701718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17182" h="6858000">
                <a:moveTo>
                  <a:pt x="0" y="6858000"/>
                </a:moveTo>
                <a:lnTo>
                  <a:pt x="15548" y="6741317"/>
                </a:lnTo>
                <a:cubicBezTo>
                  <a:pt x="78957" y="6364051"/>
                  <a:pt x="206325" y="5994870"/>
                  <a:pt x="387858" y="5632555"/>
                </a:cubicBezTo>
                <a:cubicBezTo>
                  <a:pt x="823302" y="4763361"/>
                  <a:pt x="1570584" y="3934404"/>
                  <a:pt x="2494163" y="3131046"/>
                </a:cubicBezTo>
                <a:cubicBezTo>
                  <a:pt x="3417744" y="2327690"/>
                  <a:pt x="4517622" y="1549936"/>
                  <a:pt x="5658249" y="783147"/>
                </a:cubicBezTo>
                <a:cubicBezTo>
                  <a:pt x="6072451" y="504660"/>
                  <a:pt x="6465461" y="274112"/>
                  <a:pt x="6840702" y="85078"/>
                </a:cubicBezTo>
                <a:lnTo>
                  <a:pt x="7017182"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2" name="Title 1">
            <a:extLst>
              <a:ext uri="{FF2B5EF4-FFF2-40B4-BE49-F238E27FC236}">
                <a16:creationId xmlns:a16="http://schemas.microsoft.com/office/drawing/2014/main" id="{E3D96B41-81B6-52CC-6F7E-488FEE307A03}"/>
              </a:ext>
            </a:extLst>
          </p:cNvPr>
          <p:cNvSpPr>
            <a:spLocks noGrp="1"/>
          </p:cNvSpPr>
          <p:nvPr>
            <p:ph type="title"/>
          </p:nvPr>
        </p:nvSpPr>
        <p:spPr>
          <a:xfrm>
            <a:off x="718750" y="762000"/>
            <a:ext cx="3048001" cy="2286000"/>
          </a:xfrm>
        </p:spPr>
        <p:txBody>
          <a:bodyPr anchor="t">
            <a:normAutofit/>
          </a:bodyPr>
          <a:lstStyle/>
          <a:p>
            <a:r>
              <a:rPr lang="en-US" sz="3200"/>
              <a:t>References</a:t>
            </a:r>
          </a:p>
        </p:txBody>
      </p:sp>
      <p:sp>
        <p:nvSpPr>
          <p:cNvPr id="15" name="Freeform: Shape 14">
            <a:extLst>
              <a:ext uri="{FF2B5EF4-FFF2-40B4-BE49-F238E27FC236}">
                <a16:creationId xmlns:a16="http://schemas.microsoft.com/office/drawing/2014/main" id="{EDA32667-BAAD-4252-B7F6-CDABAD11D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75486" y="4489505"/>
            <a:ext cx="1916515" cy="2396561"/>
          </a:xfrm>
          <a:custGeom>
            <a:avLst/>
            <a:gdLst>
              <a:gd name="connsiteX0" fmla="*/ 7017182 w 11818630"/>
              <a:gd name="connsiteY0" fmla="*/ 0 h 6858000"/>
              <a:gd name="connsiteX1" fmla="*/ 11818630 w 11818630"/>
              <a:gd name="connsiteY1" fmla="*/ 0 h 6858000"/>
              <a:gd name="connsiteX2" fmla="*/ 11818630 w 11818630"/>
              <a:gd name="connsiteY2" fmla="*/ 4489505 h 6858000"/>
              <a:gd name="connsiteX3" fmla="*/ 11816460 w 11818630"/>
              <a:gd name="connsiteY3" fmla="*/ 4492187 h 6858000"/>
              <a:gd name="connsiteX4" fmla="*/ 10354815 w 11818630"/>
              <a:gd name="connsiteY4" fmla="*/ 6321870 h 6858000"/>
              <a:gd name="connsiteX5" fmla="*/ 9928370 w 11818630"/>
              <a:gd name="connsiteY5" fmla="*/ 6858000 h 6858000"/>
              <a:gd name="connsiteX6" fmla="*/ 0 w 11818630"/>
              <a:gd name="connsiteY6" fmla="*/ 6858000 h 6858000"/>
              <a:gd name="connsiteX7" fmla="*/ 15548 w 11818630"/>
              <a:gd name="connsiteY7" fmla="*/ 6741317 h 6858000"/>
              <a:gd name="connsiteX8" fmla="*/ 387858 w 11818630"/>
              <a:gd name="connsiteY8" fmla="*/ 5632555 h 6858000"/>
              <a:gd name="connsiteX9" fmla="*/ 2494163 w 11818630"/>
              <a:gd name="connsiteY9" fmla="*/ 3131046 h 6858000"/>
              <a:gd name="connsiteX10" fmla="*/ 5658249 w 11818630"/>
              <a:gd name="connsiteY10" fmla="*/ 783147 h 6858000"/>
              <a:gd name="connsiteX11" fmla="*/ 6840702 w 11818630"/>
              <a:gd name="connsiteY11" fmla="*/ 85078 h 6858000"/>
              <a:gd name="connsiteX0" fmla="*/ 0 w 11818630"/>
              <a:gd name="connsiteY0" fmla="*/ 6858000 h 6949440"/>
              <a:gd name="connsiteX1" fmla="*/ 15548 w 11818630"/>
              <a:gd name="connsiteY1" fmla="*/ 6741317 h 6949440"/>
              <a:gd name="connsiteX2" fmla="*/ 387858 w 11818630"/>
              <a:gd name="connsiteY2" fmla="*/ 5632555 h 6949440"/>
              <a:gd name="connsiteX3" fmla="*/ 2494163 w 11818630"/>
              <a:gd name="connsiteY3" fmla="*/ 3131046 h 6949440"/>
              <a:gd name="connsiteX4" fmla="*/ 5658249 w 11818630"/>
              <a:gd name="connsiteY4" fmla="*/ 783147 h 6949440"/>
              <a:gd name="connsiteX5" fmla="*/ 6840702 w 11818630"/>
              <a:gd name="connsiteY5" fmla="*/ 85078 h 6949440"/>
              <a:gd name="connsiteX6" fmla="*/ 7017182 w 11818630"/>
              <a:gd name="connsiteY6" fmla="*/ 0 h 6949440"/>
              <a:gd name="connsiteX7" fmla="*/ 11818630 w 11818630"/>
              <a:gd name="connsiteY7" fmla="*/ 0 h 6949440"/>
              <a:gd name="connsiteX8" fmla="*/ 11818630 w 11818630"/>
              <a:gd name="connsiteY8" fmla="*/ 4489505 h 6949440"/>
              <a:gd name="connsiteX9" fmla="*/ 11816460 w 11818630"/>
              <a:gd name="connsiteY9" fmla="*/ 4492187 h 6949440"/>
              <a:gd name="connsiteX10" fmla="*/ 10354815 w 11818630"/>
              <a:gd name="connsiteY10" fmla="*/ 6321870 h 6949440"/>
              <a:gd name="connsiteX11" fmla="*/ 10019810 w 11818630"/>
              <a:gd name="connsiteY11" fmla="*/ 6949440 h 6949440"/>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7017182 w 11818630"/>
              <a:gd name="connsiteY6" fmla="*/ 0 h 6886066"/>
              <a:gd name="connsiteX7" fmla="*/ 11818630 w 11818630"/>
              <a:gd name="connsiteY7" fmla="*/ 0 h 6886066"/>
              <a:gd name="connsiteX8" fmla="*/ 11818630 w 11818630"/>
              <a:gd name="connsiteY8" fmla="*/ 4489505 h 6886066"/>
              <a:gd name="connsiteX9" fmla="*/ 11816460 w 11818630"/>
              <a:gd name="connsiteY9" fmla="*/ 4492187 h 6886066"/>
              <a:gd name="connsiteX10" fmla="*/ 10354815 w 11818630"/>
              <a:gd name="connsiteY10" fmla="*/ 6321870 h 6886066"/>
              <a:gd name="connsiteX11" fmla="*/ 9902115 w 11818630"/>
              <a:gd name="connsiteY11" fmla="*/ 6886066 h 6886066"/>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11818630 w 11818630"/>
              <a:gd name="connsiteY6" fmla="*/ 0 h 6886066"/>
              <a:gd name="connsiteX7" fmla="*/ 11818630 w 11818630"/>
              <a:gd name="connsiteY7" fmla="*/ 4489505 h 6886066"/>
              <a:gd name="connsiteX8" fmla="*/ 11816460 w 11818630"/>
              <a:gd name="connsiteY8" fmla="*/ 4492187 h 6886066"/>
              <a:gd name="connsiteX9" fmla="*/ 10354815 w 11818630"/>
              <a:gd name="connsiteY9" fmla="*/ 6321870 h 6886066"/>
              <a:gd name="connsiteX10" fmla="*/ 9902115 w 11818630"/>
              <a:gd name="connsiteY10" fmla="*/ 6886066 h 6886066"/>
              <a:gd name="connsiteX0" fmla="*/ 0 w 11818630"/>
              <a:gd name="connsiteY0" fmla="*/ 7069778 h 7097844"/>
              <a:gd name="connsiteX1" fmla="*/ 15548 w 11818630"/>
              <a:gd name="connsiteY1" fmla="*/ 6953095 h 7097844"/>
              <a:gd name="connsiteX2" fmla="*/ 387858 w 11818630"/>
              <a:gd name="connsiteY2" fmla="*/ 5844333 h 7097844"/>
              <a:gd name="connsiteX3" fmla="*/ 2494163 w 11818630"/>
              <a:gd name="connsiteY3" fmla="*/ 3342824 h 7097844"/>
              <a:gd name="connsiteX4" fmla="*/ 5658249 w 11818630"/>
              <a:gd name="connsiteY4" fmla="*/ 994925 h 7097844"/>
              <a:gd name="connsiteX5" fmla="*/ 11818630 w 11818630"/>
              <a:gd name="connsiteY5" fmla="*/ 211778 h 7097844"/>
              <a:gd name="connsiteX6" fmla="*/ 11818630 w 11818630"/>
              <a:gd name="connsiteY6" fmla="*/ 4701283 h 7097844"/>
              <a:gd name="connsiteX7" fmla="*/ 11816460 w 11818630"/>
              <a:gd name="connsiteY7" fmla="*/ 4703965 h 7097844"/>
              <a:gd name="connsiteX8" fmla="*/ 10354815 w 11818630"/>
              <a:gd name="connsiteY8" fmla="*/ 6533648 h 7097844"/>
              <a:gd name="connsiteX9" fmla="*/ 9902115 w 11818630"/>
              <a:gd name="connsiteY9" fmla="*/ 7097844 h 7097844"/>
              <a:gd name="connsiteX0" fmla="*/ 0 w 11818630"/>
              <a:gd name="connsiteY0" fmla="*/ 6872876 h 6900942"/>
              <a:gd name="connsiteX1" fmla="*/ 15548 w 11818630"/>
              <a:gd name="connsiteY1" fmla="*/ 6756193 h 6900942"/>
              <a:gd name="connsiteX2" fmla="*/ 387858 w 11818630"/>
              <a:gd name="connsiteY2" fmla="*/ 5647431 h 6900942"/>
              <a:gd name="connsiteX3" fmla="*/ 2494163 w 11818630"/>
              <a:gd name="connsiteY3" fmla="*/ 3145922 h 6900942"/>
              <a:gd name="connsiteX4" fmla="*/ 11818630 w 11818630"/>
              <a:gd name="connsiteY4" fmla="*/ 14876 h 6900942"/>
              <a:gd name="connsiteX5" fmla="*/ 11818630 w 11818630"/>
              <a:gd name="connsiteY5" fmla="*/ 4504381 h 6900942"/>
              <a:gd name="connsiteX6" fmla="*/ 11816460 w 11818630"/>
              <a:gd name="connsiteY6" fmla="*/ 4507063 h 6900942"/>
              <a:gd name="connsiteX7" fmla="*/ 10354815 w 11818630"/>
              <a:gd name="connsiteY7" fmla="*/ 6336746 h 6900942"/>
              <a:gd name="connsiteX8" fmla="*/ 9902115 w 11818630"/>
              <a:gd name="connsiteY8" fmla="*/ 6900942 h 6900942"/>
              <a:gd name="connsiteX0" fmla="*/ 577707 w 12396337"/>
              <a:gd name="connsiteY0" fmla="*/ 6858000 h 6886066"/>
              <a:gd name="connsiteX1" fmla="*/ 593255 w 12396337"/>
              <a:gd name="connsiteY1" fmla="*/ 6741317 h 6886066"/>
              <a:gd name="connsiteX2" fmla="*/ 965565 w 12396337"/>
              <a:gd name="connsiteY2" fmla="*/ 5632555 h 6886066"/>
              <a:gd name="connsiteX3" fmla="*/ 12396337 w 12396337"/>
              <a:gd name="connsiteY3" fmla="*/ 0 h 6886066"/>
              <a:gd name="connsiteX4" fmla="*/ 12396337 w 12396337"/>
              <a:gd name="connsiteY4" fmla="*/ 4489505 h 6886066"/>
              <a:gd name="connsiteX5" fmla="*/ 12394167 w 12396337"/>
              <a:gd name="connsiteY5" fmla="*/ 4492187 h 6886066"/>
              <a:gd name="connsiteX6" fmla="*/ 10932522 w 12396337"/>
              <a:gd name="connsiteY6" fmla="*/ 6321870 h 6886066"/>
              <a:gd name="connsiteX7" fmla="*/ 10479822 w 12396337"/>
              <a:gd name="connsiteY7" fmla="*/ 6886066 h 6886066"/>
              <a:gd name="connsiteX0" fmla="*/ 0 w 11818630"/>
              <a:gd name="connsiteY0" fmla="*/ 6858000 h 6886066"/>
              <a:gd name="connsiteX1" fmla="*/ 387858 w 11818630"/>
              <a:gd name="connsiteY1" fmla="*/ 5632555 h 6886066"/>
              <a:gd name="connsiteX2" fmla="*/ 11818630 w 11818630"/>
              <a:gd name="connsiteY2" fmla="*/ 0 h 6886066"/>
              <a:gd name="connsiteX3" fmla="*/ 11818630 w 11818630"/>
              <a:gd name="connsiteY3" fmla="*/ 4489505 h 6886066"/>
              <a:gd name="connsiteX4" fmla="*/ 11816460 w 11818630"/>
              <a:gd name="connsiteY4" fmla="*/ 4492187 h 6886066"/>
              <a:gd name="connsiteX5" fmla="*/ 10354815 w 11818630"/>
              <a:gd name="connsiteY5" fmla="*/ 6321870 h 6886066"/>
              <a:gd name="connsiteX6" fmla="*/ 9902115 w 11818630"/>
              <a:gd name="connsiteY6" fmla="*/ 6886066 h 6886066"/>
              <a:gd name="connsiteX0" fmla="*/ 0 w 11818630"/>
              <a:gd name="connsiteY0" fmla="*/ 6858000 h 6886066"/>
              <a:gd name="connsiteX1" fmla="*/ 11818630 w 11818630"/>
              <a:gd name="connsiteY1" fmla="*/ 0 h 6886066"/>
              <a:gd name="connsiteX2" fmla="*/ 11818630 w 11818630"/>
              <a:gd name="connsiteY2" fmla="*/ 4489505 h 6886066"/>
              <a:gd name="connsiteX3" fmla="*/ 11816460 w 11818630"/>
              <a:gd name="connsiteY3" fmla="*/ 4492187 h 6886066"/>
              <a:gd name="connsiteX4" fmla="*/ 10354815 w 11818630"/>
              <a:gd name="connsiteY4" fmla="*/ 6321870 h 6886066"/>
              <a:gd name="connsiteX5" fmla="*/ 9902115 w 11818630"/>
              <a:gd name="connsiteY5" fmla="*/ 6886066 h 6886066"/>
              <a:gd name="connsiteX0" fmla="*/ 1916515 w 1916515"/>
              <a:gd name="connsiteY0" fmla="*/ 0 h 6886066"/>
              <a:gd name="connsiteX1" fmla="*/ 1916515 w 1916515"/>
              <a:gd name="connsiteY1" fmla="*/ 4489505 h 6886066"/>
              <a:gd name="connsiteX2" fmla="*/ 1914345 w 1916515"/>
              <a:gd name="connsiteY2" fmla="*/ 4492187 h 6886066"/>
              <a:gd name="connsiteX3" fmla="*/ 452700 w 1916515"/>
              <a:gd name="connsiteY3" fmla="*/ 6321870 h 6886066"/>
              <a:gd name="connsiteX4" fmla="*/ 0 w 1916515"/>
              <a:gd name="connsiteY4" fmla="*/ 6886066 h 6886066"/>
              <a:gd name="connsiteX0" fmla="*/ 1916515 w 1916515"/>
              <a:gd name="connsiteY0" fmla="*/ 0 h 2396561"/>
              <a:gd name="connsiteX1" fmla="*/ 1914345 w 1916515"/>
              <a:gd name="connsiteY1" fmla="*/ 2682 h 2396561"/>
              <a:gd name="connsiteX2" fmla="*/ 452700 w 1916515"/>
              <a:gd name="connsiteY2" fmla="*/ 1832365 h 2396561"/>
              <a:gd name="connsiteX3" fmla="*/ 0 w 1916515"/>
              <a:gd name="connsiteY3" fmla="*/ 2396561 h 2396561"/>
            </a:gdLst>
            <a:ahLst/>
            <a:cxnLst>
              <a:cxn ang="0">
                <a:pos x="connsiteX0" y="connsiteY0"/>
              </a:cxn>
              <a:cxn ang="0">
                <a:pos x="connsiteX1" y="connsiteY1"/>
              </a:cxn>
              <a:cxn ang="0">
                <a:pos x="connsiteX2" y="connsiteY2"/>
              </a:cxn>
              <a:cxn ang="0">
                <a:pos x="connsiteX3" y="connsiteY3"/>
              </a:cxn>
            </a:cxnLst>
            <a:rect l="l" t="t" r="r" b="b"/>
            <a:pathLst>
              <a:path w="1916515" h="2396561">
                <a:moveTo>
                  <a:pt x="1916515" y="0"/>
                </a:moveTo>
                <a:lnTo>
                  <a:pt x="1914345" y="2682"/>
                </a:lnTo>
                <a:cubicBezTo>
                  <a:pt x="1430582" y="598348"/>
                  <a:pt x="941296" y="1216779"/>
                  <a:pt x="452700" y="1832365"/>
                </a:cubicBezTo>
                <a:cubicBezTo>
                  <a:pt x="310552" y="2011075"/>
                  <a:pt x="0" y="2396561"/>
                  <a:pt x="0" y="2396561"/>
                </a:cubicBez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graphicFrame>
        <p:nvGraphicFramePr>
          <p:cNvPr id="5" name="Content Placeholder 2">
            <a:extLst>
              <a:ext uri="{FF2B5EF4-FFF2-40B4-BE49-F238E27FC236}">
                <a16:creationId xmlns:a16="http://schemas.microsoft.com/office/drawing/2014/main" id="{809CB6EE-24F3-E3D7-448C-A3C1CBF091FC}"/>
              </a:ext>
            </a:extLst>
          </p:cNvPr>
          <p:cNvGraphicFramePr>
            <a:graphicFrameLocks noGrp="1"/>
          </p:cNvGraphicFramePr>
          <p:nvPr>
            <p:ph idx="1"/>
            <p:extLst>
              <p:ext uri="{D42A27DB-BD31-4B8C-83A1-F6EECF244321}">
                <p14:modId xmlns:p14="http://schemas.microsoft.com/office/powerpoint/2010/main" val="569632630"/>
              </p:ext>
            </p:extLst>
          </p:nvPr>
        </p:nvGraphicFramePr>
        <p:xfrm>
          <a:off x="4615250" y="1680754"/>
          <a:ext cx="6858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1837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0">
            <a:extLst>
              <a:ext uri="{FF2B5EF4-FFF2-40B4-BE49-F238E27FC236}">
                <a16:creationId xmlns:a16="http://schemas.microsoft.com/office/drawing/2014/main" id="{F8B8A51A-6D01-4D5D-A841-E558470274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2001" y="1524002"/>
            <a:ext cx="6096001" cy="4572000"/>
          </a:xfrm>
          <a:custGeom>
            <a:avLst/>
            <a:gdLst>
              <a:gd name="connsiteX0" fmla="*/ 1673074 w 4228094"/>
              <a:gd name="connsiteY0" fmla="*/ 230 h 1137038"/>
              <a:gd name="connsiteX1" fmla="*/ 3676781 w 4228094"/>
              <a:gd name="connsiteY1" fmla="*/ 298555 h 1137038"/>
              <a:gd name="connsiteX2" fmla="*/ 4025527 w 4228094"/>
              <a:gd name="connsiteY2" fmla="*/ 425010 h 1137038"/>
              <a:gd name="connsiteX3" fmla="*/ 4228094 w 4228094"/>
              <a:gd name="connsiteY3" fmla="*/ 494088 h 1137038"/>
              <a:gd name="connsiteX4" fmla="*/ 4228094 w 4228094"/>
              <a:gd name="connsiteY4" fmla="*/ 1137038 h 1137038"/>
              <a:gd name="connsiteX5" fmla="*/ 0 w 4228094"/>
              <a:gd name="connsiteY5" fmla="*/ 1137038 h 1137038"/>
              <a:gd name="connsiteX6" fmla="*/ 18109 w 4228094"/>
              <a:gd name="connsiteY6" fmla="*/ 1068877 h 1137038"/>
              <a:gd name="connsiteX7" fmla="*/ 362264 w 4228094"/>
              <a:gd name="connsiteY7" fmla="*/ 366637 h 1137038"/>
              <a:gd name="connsiteX8" fmla="*/ 1386499 w 4228094"/>
              <a:gd name="connsiteY8" fmla="*/ 1522 h 1137038"/>
              <a:gd name="connsiteX9" fmla="*/ 1673074 w 4228094"/>
              <a:gd name="connsiteY9" fmla="*/ 230 h 11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8094" h="1137038">
                <a:moveTo>
                  <a:pt x="1673074" y="230"/>
                </a:moveTo>
                <a:cubicBezTo>
                  <a:pt x="2346512" y="4287"/>
                  <a:pt x="3048424" y="63583"/>
                  <a:pt x="3676781" y="298555"/>
                </a:cubicBezTo>
                <a:cubicBezTo>
                  <a:pt x="3793275" y="342114"/>
                  <a:pt x="3909477" y="384216"/>
                  <a:pt x="4025527" y="425010"/>
                </a:cubicBezTo>
                <a:lnTo>
                  <a:pt x="4228094" y="494088"/>
                </a:lnTo>
                <a:lnTo>
                  <a:pt x="4228094" y="1137038"/>
                </a:lnTo>
                <a:lnTo>
                  <a:pt x="0" y="1137038"/>
                </a:lnTo>
                <a:lnTo>
                  <a:pt x="18109" y="1068877"/>
                </a:lnTo>
                <a:cubicBezTo>
                  <a:pt x="95047" y="799139"/>
                  <a:pt x="194962" y="542008"/>
                  <a:pt x="362264" y="366637"/>
                </a:cubicBezTo>
                <a:cubicBezTo>
                  <a:pt x="622229" y="94062"/>
                  <a:pt x="1015836" y="6565"/>
                  <a:pt x="1386499" y="1522"/>
                </a:cubicBezTo>
                <a:cubicBezTo>
                  <a:pt x="1481245" y="198"/>
                  <a:pt x="1576869" y="-349"/>
                  <a:pt x="1673074"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8" name="Freeform: Shape 12">
            <a:extLst>
              <a:ext uri="{FF2B5EF4-FFF2-40B4-BE49-F238E27FC236}">
                <a16:creationId xmlns:a16="http://schemas.microsoft.com/office/drawing/2014/main" id="{B3583F5F-50B1-4C06-8A4C-52B531C92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0" y="370704"/>
            <a:ext cx="4485503" cy="6487296"/>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2D23C827-C3C0-AD8C-29A6-7BF948F3DF28}"/>
              </a:ext>
            </a:extLst>
          </p:cNvPr>
          <p:cNvSpPr>
            <a:spLocks noGrp="1"/>
          </p:cNvSpPr>
          <p:nvPr>
            <p:ph type="title"/>
          </p:nvPr>
        </p:nvSpPr>
        <p:spPr>
          <a:xfrm>
            <a:off x="718750" y="2473569"/>
            <a:ext cx="3048001" cy="2286000"/>
          </a:xfrm>
        </p:spPr>
        <p:txBody>
          <a:bodyPr anchor="ctr">
            <a:normAutofit/>
          </a:bodyPr>
          <a:lstStyle/>
          <a:p>
            <a:r>
              <a:rPr lang="en-US">
                <a:solidFill>
                  <a:srgbClr val="FFFFFF"/>
                </a:solidFill>
              </a:rPr>
              <a:t>Health </a:t>
            </a:r>
            <a:br>
              <a:rPr lang="en-US">
                <a:solidFill>
                  <a:srgbClr val="FFFFFF"/>
                </a:solidFill>
              </a:rPr>
            </a:br>
            <a:r>
              <a:rPr lang="en-US">
                <a:solidFill>
                  <a:srgbClr val="FFFFFF"/>
                </a:solidFill>
              </a:rPr>
              <a:t>Disparities</a:t>
            </a:r>
          </a:p>
        </p:txBody>
      </p:sp>
      <p:graphicFrame>
        <p:nvGraphicFramePr>
          <p:cNvPr id="10" name="Content Placeholder 2">
            <a:extLst>
              <a:ext uri="{FF2B5EF4-FFF2-40B4-BE49-F238E27FC236}">
                <a16:creationId xmlns:a16="http://schemas.microsoft.com/office/drawing/2014/main" id="{69505E58-41D9-D125-4843-494CC909C356}"/>
              </a:ext>
            </a:extLst>
          </p:cNvPr>
          <p:cNvGraphicFramePr>
            <a:graphicFrameLocks noGrp="1"/>
          </p:cNvGraphicFramePr>
          <p:nvPr>
            <p:ph idx="1"/>
            <p:extLst>
              <p:ext uri="{D42A27DB-BD31-4B8C-83A1-F6EECF244321}">
                <p14:modId xmlns:p14="http://schemas.microsoft.com/office/powerpoint/2010/main" val="3324901148"/>
              </p:ext>
            </p:extLst>
          </p:nvPr>
        </p:nvGraphicFramePr>
        <p:xfrm>
          <a:off x="5545015" y="762000"/>
          <a:ext cx="6096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8" name="Graphic 58" descr="Stork Baby with solid fill">
            <a:extLst>
              <a:ext uri="{FF2B5EF4-FFF2-40B4-BE49-F238E27FC236}">
                <a16:creationId xmlns:a16="http://schemas.microsoft.com/office/drawing/2014/main" id="{B0E35A2D-2334-536F-900B-829A5EE6557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460524" y="3733800"/>
            <a:ext cx="914400" cy="914400"/>
          </a:xfrm>
          <a:prstGeom prst="rect">
            <a:avLst/>
          </a:prstGeom>
        </p:spPr>
      </p:pic>
    </p:spTree>
    <p:extLst>
      <p:ext uri="{BB962C8B-B14F-4D97-AF65-F5344CB8AC3E}">
        <p14:creationId xmlns:p14="http://schemas.microsoft.com/office/powerpoint/2010/main" val="273240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861A6E4-CB70-4D29-87D4-AD020035F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35635"/>
            <a:ext cx="4212773" cy="5022365"/>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latin typeface="Avenir Next LT Pro" panose="020B0504020202020204" pitchFamily="34" charset="0"/>
            </a:endParaRPr>
          </a:p>
        </p:txBody>
      </p:sp>
      <p:sp>
        <p:nvSpPr>
          <p:cNvPr id="13" name="Freeform: Shape 12">
            <a:extLst>
              <a:ext uri="{FF2B5EF4-FFF2-40B4-BE49-F238E27FC236}">
                <a16:creationId xmlns:a16="http://schemas.microsoft.com/office/drawing/2014/main" id="{BFE67A51-A6D2-4F56-B718-2BF4AD24E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23999"/>
            <a:ext cx="4095749" cy="533400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E196C699-599B-0F5A-65C1-0D1D3B249E33}"/>
              </a:ext>
            </a:extLst>
          </p:cNvPr>
          <p:cNvSpPr>
            <a:spLocks noGrp="1"/>
          </p:cNvSpPr>
          <p:nvPr>
            <p:ph type="title"/>
          </p:nvPr>
        </p:nvSpPr>
        <p:spPr>
          <a:xfrm>
            <a:off x="718750" y="3034421"/>
            <a:ext cx="3048001" cy="2286000"/>
          </a:xfrm>
        </p:spPr>
        <p:txBody>
          <a:bodyPr anchor="b">
            <a:normAutofit/>
          </a:bodyPr>
          <a:lstStyle/>
          <a:p>
            <a:r>
              <a:rPr lang="en-US" sz="3200">
                <a:solidFill>
                  <a:srgbClr val="FFFFFF"/>
                </a:solidFill>
              </a:rPr>
              <a:t>Statistics of 2021</a:t>
            </a:r>
          </a:p>
        </p:txBody>
      </p:sp>
      <p:graphicFrame>
        <p:nvGraphicFramePr>
          <p:cNvPr id="4" name="Diagram 4">
            <a:extLst>
              <a:ext uri="{FF2B5EF4-FFF2-40B4-BE49-F238E27FC236}">
                <a16:creationId xmlns:a16="http://schemas.microsoft.com/office/drawing/2014/main" id="{840FC80D-A556-930C-E8E4-796F1E3F93C3}"/>
              </a:ext>
            </a:extLst>
          </p:cNvPr>
          <p:cNvGraphicFramePr/>
          <p:nvPr>
            <p:extLst>
              <p:ext uri="{D42A27DB-BD31-4B8C-83A1-F6EECF244321}">
                <p14:modId xmlns:p14="http://schemas.microsoft.com/office/powerpoint/2010/main" val="1851686066"/>
              </p:ext>
            </p:extLst>
          </p:nvPr>
        </p:nvGraphicFramePr>
        <p:xfrm>
          <a:off x="4769556" y="479778"/>
          <a:ext cx="6815666" cy="5884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5" name="TextBox 144">
            <a:extLst>
              <a:ext uri="{FF2B5EF4-FFF2-40B4-BE49-F238E27FC236}">
                <a16:creationId xmlns:a16="http://schemas.microsoft.com/office/drawing/2014/main" id="{D90B1813-1F56-DE3B-AE56-995B51467D99}"/>
              </a:ext>
            </a:extLst>
          </p:cNvPr>
          <p:cNvSpPr txBox="1"/>
          <p:nvPr/>
        </p:nvSpPr>
        <p:spPr>
          <a:xfrm>
            <a:off x="9780906" y="6497593"/>
            <a:ext cx="241109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(Osterman et al., 2023)</a:t>
            </a:r>
          </a:p>
        </p:txBody>
      </p:sp>
    </p:spTree>
    <p:extLst>
      <p:ext uri="{BB962C8B-B14F-4D97-AF65-F5344CB8AC3E}">
        <p14:creationId xmlns:p14="http://schemas.microsoft.com/office/powerpoint/2010/main" val="336826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8" name="Freeform: Shape 27">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30" name="Freeform: Shape 29">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32" name="Rectangle 31">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F3A0F6C-EB8F-4A4C-8258-23F6D815E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8352" cy="6438900"/>
          </a:xfrm>
          <a:custGeom>
            <a:avLst/>
            <a:gdLst>
              <a:gd name="connsiteX0" fmla="*/ 0 w 12198352"/>
              <a:gd name="connsiteY0" fmla="*/ 0 h 6438900"/>
              <a:gd name="connsiteX1" fmla="*/ 12198352 w 12198352"/>
              <a:gd name="connsiteY1" fmla="*/ 0 h 6438900"/>
              <a:gd name="connsiteX2" fmla="*/ 12198352 w 12198352"/>
              <a:gd name="connsiteY2" fmla="*/ 5644414 h 6438900"/>
              <a:gd name="connsiteX3" fmla="*/ 12042486 w 12198352"/>
              <a:gd name="connsiteY3" fmla="*/ 5750064 h 6438900"/>
              <a:gd name="connsiteX4" fmla="*/ 9483672 w 12198352"/>
              <a:gd name="connsiteY4" fmla="*/ 6432438 h 6438900"/>
              <a:gd name="connsiteX5" fmla="*/ 8500895 w 12198352"/>
              <a:gd name="connsiteY5" fmla="*/ 6437925 h 6438900"/>
              <a:gd name="connsiteX6" fmla="*/ 1629409 w 12198352"/>
              <a:gd name="connsiteY6" fmla="*/ 5170893 h 6438900"/>
              <a:gd name="connsiteX7" fmla="*/ 433424 w 12198352"/>
              <a:gd name="connsiteY7" fmla="*/ 4633819 h 6438900"/>
              <a:gd name="connsiteX8" fmla="*/ 0 w 12198352"/>
              <a:gd name="connsiteY8" fmla="*/ 4450771 h 643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8352" h="6438900">
                <a:moveTo>
                  <a:pt x="0" y="0"/>
                </a:moveTo>
                <a:lnTo>
                  <a:pt x="12198352" y="0"/>
                </a:lnTo>
                <a:lnTo>
                  <a:pt x="12198352" y="5644414"/>
                </a:lnTo>
                <a:lnTo>
                  <a:pt x="12042486" y="5750064"/>
                </a:lnTo>
                <a:cubicBezTo>
                  <a:pt x="11268689" y="6237466"/>
                  <a:pt x="10357585" y="6417714"/>
                  <a:pt x="9483672" y="6432438"/>
                </a:cubicBezTo>
                <a:cubicBezTo>
                  <a:pt x="9158751" y="6438062"/>
                  <a:pt x="8830819" y="6440385"/>
                  <a:pt x="8500895" y="6437925"/>
                </a:cubicBezTo>
                <a:cubicBezTo>
                  <a:pt x="6191416" y="6420695"/>
                  <a:pt x="3784289" y="6168856"/>
                  <a:pt x="1629409" y="5170893"/>
                </a:cubicBezTo>
                <a:cubicBezTo>
                  <a:pt x="1229906" y="4985892"/>
                  <a:pt x="831404" y="4807078"/>
                  <a:pt x="433424" y="4633819"/>
                </a:cubicBezTo>
                <a:lnTo>
                  <a:pt x="0" y="445077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500">
              <a:solidFill>
                <a:prstClr val="white"/>
              </a:solidFill>
              <a:latin typeface="Avenir Next LT Pro" panose="020B0504020202020204" pitchFamily="34" charset="0"/>
            </a:endParaRPr>
          </a:p>
        </p:txBody>
      </p:sp>
      <p:sp>
        <p:nvSpPr>
          <p:cNvPr id="36" name="Freeform: Shape 35">
            <a:extLst>
              <a:ext uri="{FF2B5EF4-FFF2-40B4-BE49-F238E27FC236}">
                <a16:creationId xmlns:a16="http://schemas.microsoft.com/office/drawing/2014/main" id="{6A9C92F4-A4A4-42E0-9391-C666AAED1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817925">
            <a:off x="2322363" y="-118377"/>
            <a:ext cx="7900749" cy="9821966"/>
          </a:xfrm>
          <a:custGeom>
            <a:avLst/>
            <a:gdLst>
              <a:gd name="connsiteX0" fmla="*/ 589029 w 7858893"/>
              <a:gd name="connsiteY0" fmla="*/ 9827096 h 9827096"/>
              <a:gd name="connsiteX1" fmla="*/ 0 w 7858893"/>
              <a:gd name="connsiteY1" fmla="*/ 9338053 h 9827096"/>
              <a:gd name="connsiteX2" fmla="*/ 50440 w 7858893"/>
              <a:gd name="connsiteY2" fmla="*/ 9011561 h 9827096"/>
              <a:gd name="connsiteX3" fmla="*/ 398242 w 7858893"/>
              <a:gd name="connsiteY3" fmla="*/ 7620242 h 9827096"/>
              <a:gd name="connsiteX4" fmla="*/ 6756719 w 7858893"/>
              <a:gd name="connsiteY4" fmla="*/ 593416 h 9827096"/>
              <a:gd name="connsiteX5" fmla="*/ 7642630 w 7858893"/>
              <a:gd name="connsiteY5" fmla="*/ 111525 h 9827096"/>
              <a:gd name="connsiteX6" fmla="*/ 7858893 w 7858893"/>
              <a:gd name="connsiteY6" fmla="*/ 0 h 9827096"/>
              <a:gd name="connsiteX0" fmla="*/ 589029 w 8190490"/>
              <a:gd name="connsiteY0" fmla="*/ 9787128 h 9787128"/>
              <a:gd name="connsiteX1" fmla="*/ 0 w 8190490"/>
              <a:gd name="connsiteY1" fmla="*/ 9298085 h 9787128"/>
              <a:gd name="connsiteX2" fmla="*/ 50440 w 8190490"/>
              <a:gd name="connsiteY2" fmla="*/ 8971593 h 9787128"/>
              <a:gd name="connsiteX3" fmla="*/ 398242 w 8190490"/>
              <a:gd name="connsiteY3" fmla="*/ 7580274 h 9787128"/>
              <a:gd name="connsiteX4" fmla="*/ 6756719 w 8190490"/>
              <a:gd name="connsiteY4" fmla="*/ 553448 h 9787128"/>
              <a:gd name="connsiteX5" fmla="*/ 7642630 w 8190490"/>
              <a:gd name="connsiteY5" fmla="*/ 71557 h 9787128"/>
              <a:gd name="connsiteX6" fmla="*/ 8190490 w 8190490"/>
              <a:gd name="connsiteY6" fmla="*/ 0 h 9787128"/>
              <a:gd name="connsiteX7" fmla="*/ 589029 w 8190490"/>
              <a:gd name="connsiteY7" fmla="*/ 9787128 h 9787128"/>
              <a:gd name="connsiteX0" fmla="*/ 589029 w 8281930"/>
              <a:gd name="connsiteY0" fmla="*/ 9722690 h 9722690"/>
              <a:gd name="connsiteX1" fmla="*/ 0 w 8281930"/>
              <a:gd name="connsiteY1" fmla="*/ 9233647 h 9722690"/>
              <a:gd name="connsiteX2" fmla="*/ 50440 w 8281930"/>
              <a:gd name="connsiteY2" fmla="*/ 8907155 h 9722690"/>
              <a:gd name="connsiteX3" fmla="*/ 398242 w 8281930"/>
              <a:gd name="connsiteY3" fmla="*/ 7515836 h 9722690"/>
              <a:gd name="connsiteX4" fmla="*/ 6756719 w 8281930"/>
              <a:gd name="connsiteY4" fmla="*/ 489010 h 9722690"/>
              <a:gd name="connsiteX5" fmla="*/ 7642630 w 8281930"/>
              <a:gd name="connsiteY5" fmla="*/ 7119 h 9722690"/>
              <a:gd name="connsiteX6" fmla="*/ 8281930 w 8281930"/>
              <a:gd name="connsiteY6" fmla="*/ 27002 h 9722690"/>
              <a:gd name="connsiteX0" fmla="*/ 589029 w 7911958"/>
              <a:gd name="connsiteY0" fmla="*/ 9802819 h 9802819"/>
              <a:gd name="connsiteX1" fmla="*/ 0 w 7911958"/>
              <a:gd name="connsiteY1" fmla="*/ 9313776 h 9802819"/>
              <a:gd name="connsiteX2" fmla="*/ 50440 w 7911958"/>
              <a:gd name="connsiteY2" fmla="*/ 8987284 h 9802819"/>
              <a:gd name="connsiteX3" fmla="*/ 398242 w 7911958"/>
              <a:gd name="connsiteY3" fmla="*/ 7595965 h 9802819"/>
              <a:gd name="connsiteX4" fmla="*/ 6756719 w 7911958"/>
              <a:gd name="connsiteY4" fmla="*/ 569139 h 9802819"/>
              <a:gd name="connsiteX5" fmla="*/ 7642630 w 7911958"/>
              <a:gd name="connsiteY5" fmla="*/ 87248 h 9802819"/>
              <a:gd name="connsiteX6" fmla="*/ 7911958 w 7911958"/>
              <a:gd name="connsiteY6" fmla="*/ 0 h 9802819"/>
              <a:gd name="connsiteX0" fmla="*/ 589029 w 7642630"/>
              <a:gd name="connsiteY0" fmla="*/ 9715571 h 9715571"/>
              <a:gd name="connsiteX1" fmla="*/ 0 w 7642630"/>
              <a:gd name="connsiteY1" fmla="*/ 9226528 h 9715571"/>
              <a:gd name="connsiteX2" fmla="*/ 50440 w 7642630"/>
              <a:gd name="connsiteY2" fmla="*/ 8900036 h 9715571"/>
              <a:gd name="connsiteX3" fmla="*/ 398242 w 7642630"/>
              <a:gd name="connsiteY3" fmla="*/ 7508717 h 9715571"/>
              <a:gd name="connsiteX4" fmla="*/ 6756719 w 7642630"/>
              <a:gd name="connsiteY4" fmla="*/ 481891 h 9715571"/>
              <a:gd name="connsiteX5" fmla="*/ 7642630 w 7642630"/>
              <a:gd name="connsiteY5" fmla="*/ 0 h 9715571"/>
              <a:gd name="connsiteX0" fmla="*/ 589029 w 7900749"/>
              <a:gd name="connsiteY0" fmla="*/ 9821966 h 9821966"/>
              <a:gd name="connsiteX1" fmla="*/ 0 w 7900749"/>
              <a:gd name="connsiteY1" fmla="*/ 9332923 h 9821966"/>
              <a:gd name="connsiteX2" fmla="*/ 50440 w 7900749"/>
              <a:gd name="connsiteY2" fmla="*/ 9006431 h 9821966"/>
              <a:gd name="connsiteX3" fmla="*/ 398242 w 7900749"/>
              <a:gd name="connsiteY3" fmla="*/ 7615112 h 9821966"/>
              <a:gd name="connsiteX4" fmla="*/ 6756719 w 7900749"/>
              <a:gd name="connsiteY4" fmla="*/ 588286 h 9821966"/>
              <a:gd name="connsiteX5" fmla="*/ 7900749 w 7900749"/>
              <a:gd name="connsiteY5" fmla="*/ 0 h 982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00749" h="9821966">
                <a:moveTo>
                  <a:pt x="589029" y="9821966"/>
                </a:moveTo>
                <a:lnTo>
                  <a:pt x="0" y="9332923"/>
                </a:lnTo>
                <a:lnTo>
                  <a:pt x="50440" y="9006431"/>
                </a:lnTo>
                <a:cubicBezTo>
                  <a:pt x="119970" y="8604142"/>
                  <a:pt x="221982" y="8158814"/>
                  <a:pt x="398242" y="7615112"/>
                </a:cubicBezTo>
                <a:cubicBezTo>
                  <a:pt x="1372817" y="4608865"/>
                  <a:pt x="3887952" y="2237199"/>
                  <a:pt x="6756719" y="588286"/>
                </a:cubicBezTo>
                <a:cubicBezTo>
                  <a:pt x="6992735" y="452730"/>
                  <a:pt x="7549593" y="182994"/>
                  <a:pt x="7900749" y="0"/>
                </a:cubicBez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37E9188E-E32B-AA62-DB53-8C823C0A5E96}"/>
              </a:ext>
            </a:extLst>
          </p:cNvPr>
          <p:cNvSpPr>
            <a:spLocks noGrp="1"/>
          </p:cNvSpPr>
          <p:nvPr>
            <p:ph type="title"/>
          </p:nvPr>
        </p:nvSpPr>
        <p:spPr>
          <a:xfrm>
            <a:off x="604085" y="441736"/>
            <a:ext cx="3938618" cy="1554892"/>
          </a:xfrm>
        </p:spPr>
        <p:txBody>
          <a:bodyPr vert="horz" lIns="91440" tIns="45720" rIns="91440" bIns="45720" rtlCol="0" anchor="ctr">
            <a:normAutofit/>
          </a:bodyPr>
          <a:lstStyle/>
          <a:p>
            <a:pPr algn="ctr"/>
            <a:r>
              <a:rPr lang="en-US" sz="3200">
                <a:solidFill>
                  <a:srgbClr val="FFFFFF"/>
                </a:solidFill>
              </a:rPr>
              <a:t>Environmental</a:t>
            </a:r>
            <a:br>
              <a:rPr lang="en-US" sz="3200">
                <a:solidFill>
                  <a:srgbClr val="FFFFFF"/>
                </a:solidFill>
              </a:rPr>
            </a:br>
            <a:r>
              <a:rPr lang="en-US" sz="2000">
                <a:solidFill>
                  <a:srgbClr val="FFFFFF"/>
                </a:solidFill>
              </a:rPr>
              <a:t>Rural vs Urban</a:t>
            </a:r>
          </a:p>
        </p:txBody>
      </p:sp>
      <p:graphicFrame>
        <p:nvGraphicFramePr>
          <p:cNvPr id="22" name="Content Placeholder 2">
            <a:extLst>
              <a:ext uri="{FF2B5EF4-FFF2-40B4-BE49-F238E27FC236}">
                <a16:creationId xmlns:a16="http://schemas.microsoft.com/office/drawing/2014/main" id="{4F66E0E5-2483-44E9-05DF-B2FE350549E1}"/>
              </a:ext>
            </a:extLst>
          </p:cNvPr>
          <p:cNvGraphicFramePr>
            <a:graphicFrameLocks noGrp="1"/>
          </p:cNvGraphicFramePr>
          <p:nvPr>
            <p:ph sz="half" idx="2"/>
            <p:extLst>
              <p:ext uri="{D42A27DB-BD31-4B8C-83A1-F6EECF244321}">
                <p14:modId xmlns:p14="http://schemas.microsoft.com/office/powerpoint/2010/main" val="3285638376"/>
              </p:ext>
            </p:extLst>
          </p:nvPr>
        </p:nvGraphicFramePr>
        <p:xfrm>
          <a:off x="5437321" y="784641"/>
          <a:ext cx="6367221" cy="42781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4" name="TextBox 163">
            <a:extLst>
              <a:ext uri="{FF2B5EF4-FFF2-40B4-BE49-F238E27FC236}">
                <a16:creationId xmlns:a16="http://schemas.microsoft.com/office/drawing/2014/main" id="{6D54349F-2BA4-C2F5-27F4-83E6B8A51116}"/>
              </a:ext>
            </a:extLst>
          </p:cNvPr>
          <p:cNvSpPr txBox="1"/>
          <p:nvPr/>
        </p:nvSpPr>
        <p:spPr>
          <a:xfrm>
            <a:off x="9122706" y="6497593"/>
            <a:ext cx="306929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(CDC, 2023; </a:t>
            </a:r>
            <a:r>
              <a:rPr lang="en-US" sz="1400" err="1"/>
              <a:t>Lisonkova</a:t>
            </a:r>
            <a:r>
              <a:rPr lang="en-US" sz="1400"/>
              <a:t> et al., 2016)</a:t>
            </a:r>
          </a:p>
        </p:txBody>
      </p:sp>
      <p:pic>
        <p:nvPicPr>
          <p:cNvPr id="220" name="Picture 220">
            <a:extLst>
              <a:ext uri="{FF2B5EF4-FFF2-40B4-BE49-F238E27FC236}">
                <a16:creationId xmlns:a16="http://schemas.microsoft.com/office/drawing/2014/main" id="{C0CBCF91-D259-64D7-18DE-6191AB12BD29}"/>
              </a:ext>
            </a:extLst>
          </p:cNvPr>
          <p:cNvPicPr>
            <a:picLocks noChangeAspect="1"/>
          </p:cNvPicPr>
          <p:nvPr/>
        </p:nvPicPr>
        <p:blipFill>
          <a:blip r:embed="rId8"/>
          <a:stretch>
            <a:fillRect/>
          </a:stretch>
        </p:blipFill>
        <p:spPr>
          <a:xfrm>
            <a:off x="255722" y="1907020"/>
            <a:ext cx="4641741" cy="3741385"/>
          </a:xfrm>
          <a:prstGeom prst="rect">
            <a:avLst/>
          </a:prstGeom>
        </p:spPr>
      </p:pic>
    </p:spTree>
    <p:extLst>
      <p:ext uri="{BB962C8B-B14F-4D97-AF65-F5344CB8AC3E}">
        <p14:creationId xmlns:p14="http://schemas.microsoft.com/office/powerpoint/2010/main" val="370395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D765-BB74-BD17-30A0-321756310DF7}"/>
              </a:ext>
            </a:extLst>
          </p:cNvPr>
          <p:cNvSpPr>
            <a:spLocks noGrp="1"/>
          </p:cNvSpPr>
          <p:nvPr>
            <p:ph type="title"/>
          </p:nvPr>
        </p:nvSpPr>
        <p:spPr/>
        <p:txBody>
          <a:bodyPr>
            <a:normAutofit/>
          </a:bodyPr>
          <a:lstStyle/>
          <a:p>
            <a:r>
              <a:rPr lang="en-US" sz="4800" b="1">
                <a:solidFill>
                  <a:srgbClr val="3B4345"/>
                </a:solidFill>
              </a:rPr>
              <a:t>Economic Factors</a:t>
            </a:r>
          </a:p>
        </p:txBody>
      </p:sp>
      <p:graphicFrame>
        <p:nvGraphicFramePr>
          <p:cNvPr id="7" name="Content Placeholder 2">
            <a:extLst>
              <a:ext uri="{FF2B5EF4-FFF2-40B4-BE49-F238E27FC236}">
                <a16:creationId xmlns:a16="http://schemas.microsoft.com/office/drawing/2014/main" id="{236A6D02-A62F-B7A4-2327-2A8A60E476E2}"/>
              </a:ext>
            </a:extLst>
          </p:cNvPr>
          <p:cNvGraphicFramePr>
            <a:graphicFrameLocks noGrp="1"/>
          </p:cNvGraphicFramePr>
          <p:nvPr>
            <p:ph idx="1"/>
            <p:extLst>
              <p:ext uri="{D42A27DB-BD31-4B8C-83A1-F6EECF244321}">
                <p14:modId xmlns:p14="http://schemas.microsoft.com/office/powerpoint/2010/main" val="1944415481"/>
              </p:ext>
            </p:extLst>
          </p:nvPr>
        </p:nvGraphicFramePr>
        <p:xfrm>
          <a:off x="762000" y="2099094"/>
          <a:ext cx="10668000" cy="3818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BF4640C6-5E37-EA50-E04F-7C36B466C885}"/>
              </a:ext>
            </a:extLst>
          </p:cNvPr>
          <p:cNvSpPr txBox="1"/>
          <p:nvPr/>
        </p:nvSpPr>
        <p:spPr>
          <a:xfrm>
            <a:off x="8179161" y="6497593"/>
            <a:ext cx="401283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a:t>
            </a:r>
            <a:r>
              <a:rPr lang="en-US" sz="1400" err="1"/>
              <a:t>Milcent</a:t>
            </a:r>
            <a:r>
              <a:rPr lang="en-US" sz="1400"/>
              <a:t> &amp; </a:t>
            </a:r>
            <a:r>
              <a:rPr lang="en-US" sz="1400" err="1"/>
              <a:t>Zbiri</a:t>
            </a:r>
            <a:r>
              <a:rPr lang="en-US" sz="1400"/>
              <a:t>, 2018; Mohamoud et al., 2019)</a:t>
            </a:r>
          </a:p>
        </p:txBody>
      </p:sp>
    </p:spTree>
    <p:extLst>
      <p:ext uri="{BB962C8B-B14F-4D97-AF65-F5344CB8AC3E}">
        <p14:creationId xmlns:p14="http://schemas.microsoft.com/office/powerpoint/2010/main" val="313730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4" name="Freeform: Shape 23">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26" name="Freeform: Shape 25">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28" name="Rectangle 27">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95E8271-D5FF-4A58-A151-6D825CF02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39897" cy="3809999"/>
          </a:xfrm>
          <a:custGeom>
            <a:avLst/>
            <a:gdLst>
              <a:gd name="connsiteX0" fmla="*/ 0 w 4939897"/>
              <a:gd name="connsiteY0" fmla="*/ 0 h 1934415"/>
              <a:gd name="connsiteX1" fmla="*/ 4465929 w 4939897"/>
              <a:gd name="connsiteY1" fmla="*/ 0 h 1934415"/>
              <a:gd name="connsiteX2" fmla="*/ 4488924 w 4939897"/>
              <a:gd name="connsiteY2" fmla="*/ 19060 h 1934415"/>
              <a:gd name="connsiteX3" fmla="*/ 4930284 w 4939897"/>
              <a:gd name="connsiteY3" fmla="*/ 902192 h 1934415"/>
              <a:gd name="connsiteX4" fmla="*/ 4062070 w 4939897"/>
              <a:gd name="connsiteY4" fmla="*/ 1639180 h 1934415"/>
              <a:gd name="connsiteX5" fmla="*/ 2991177 w 4939897"/>
              <a:gd name="connsiteY5" fmla="*/ 1934355 h 1934415"/>
              <a:gd name="connsiteX6" fmla="*/ 1001442 w 4939897"/>
              <a:gd name="connsiteY6" fmla="*/ 1260124 h 1934415"/>
              <a:gd name="connsiteX7" fmla="*/ 294151 w 4939897"/>
              <a:gd name="connsiteY7" fmla="*/ 1060052 h 1934415"/>
              <a:gd name="connsiteX8" fmla="*/ 0 w 4939897"/>
              <a:gd name="connsiteY8" fmla="*/ 989104 h 1934415"/>
              <a:gd name="connsiteX9" fmla="*/ 0 w 4939897"/>
              <a:gd name="connsiteY9" fmla="*/ 0 h 1934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39897" h="1934415">
                <a:moveTo>
                  <a:pt x="0" y="0"/>
                </a:moveTo>
                <a:lnTo>
                  <a:pt x="4465929" y="0"/>
                </a:lnTo>
                <a:lnTo>
                  <a:pt x="4488924" y="19060"/>
                </a:lnTo>
                <a:cubicBezTo>
                  <a:pt x="4783094" y="277980"/>
                  <a:pt x="4987466" y="609911"/>
                  <a:pt x="4930284" y="902192"/>
                </a:cubicBezTo>
                <a:cubicBezTo>
                  <a:pt x="4861323" y="1254367"/>
                  <a:pt x="4448191" y="1461726"/>
                  <a:pt x="4062070" y="1639180"/>
                </a:cubicBezTo>
                <a:cubicBezTo>
                  <a:pt x="3741231" y="1786528"/>
                  <a:pt x="3401594" y="1937890"/>
                  <a:pt x="2991177" y="1934355"/>
                </a:cubicBezTo>
                <a:cubicBezTo>
                  <a:pt x="2307904" y="1928562"/>
                  <a:pt x="1665224" y="1509149"/>
                  <a:pt x="1001442" y="1260124"/>
                </a:cubicBezTo>
                <a:cubicBezTo>
                  <a:pt x="806589" y="1187040"/>
                  <a:pt x="560285" y="1124281"/>
                  <a:pt x="294151" y="1060052"/>
                </a:cubicBezTo>
                <a:lnTo>
                  <a:pt x="0" y="989104"/>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latin typeface="Avenir Next LT Pro" panose="020B0504020202020204" pitchFamily="34" charset="0"/>
            </a:endParaRPr>
          </a:p>
        </p:txBody>
      </p:sp>
      <p:sp>
        <p:nvSpPr>
          <p:cNvPr id="2" name="Title 1">
            <a:extLst>
              <a:ext uri="{FF2B5EF4-FFF2-40B4-BE49-F238E27FC236}">
                <a16:creationId xmlns:a16="http://schemas.microsoft.com/office/drawing/2014/main" id="{7D64307E-1B28-EC07-A7A1-E59CAF065D8A}"/>
              </a:ext>
            </a:extLst>
          </p:cNvPr>
          <p:cNvSpPr>
            <a:spLocks noGrp="1"/>
          </p:cNvSpPr>
          <p:nvPr>
            <p:ph type="title"/>
          </p:nvPr>
        </p:nvSpPr>
        <p:spPr>
          <a:xfrm>
            <a:off x="718750" y="762000"/>
            <a:ext cx="3853249" cy="2286000"/>
          </a:xfrm>
        </p:spPr>
        <p:txBody>
          <a:bodyPr vert="horz" lIns="91440" tIns="45720" rIns="91440" bIns="45720" rtlCol="0" anchor="t">
            <a:normAutofit/>
          </a:bodyPr>
          <a:lstStyle/>
          <a:p>
            <a:r>
              <a:rPr lang="en-US" sz="4000">
                <a:solidFill>
                  <a:srgbClr val="FFFFFF"/>
                </a:solidFill>
              </a:rPr>
              <a:t>Social Factors</a:t>
            </a:r>
          </a:p>
        </p:txBody>
      </p:sp>
      <p:sp>
        <p:nvSpPr>
          <p:cNvPr id="32" name="Freeform: Shape 31">
            <a:extLst>
              <a:ext uri="{FF2B5EF4-FFF2-40B4-BE49-F238E27FC236}">
                <a16:creationId xmlns:a16="http://schemas.microsoft.com/office/drawing/2014/main" id="{E65E7DAE-0831-45F9-BBA2-9BBD2E397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34" name="Freeform: Shape 33">
            <a:extLst>
              <a:ext uri="{FF2B5EF4-FFF2-40B4-BE49-F238E27FC236}">
                <a16:creationId xmlns:a16="http://schemas.microsoft.com/office/drawing/2014/main" id="{F493E929-55A8-46F3-836C-1C37C8975B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8" name="TextBox 7">
            <a:extLst>
              <a:ext uri="{FF2B5EF4-FFF2-40B4-BE49-F238E27FC236}">
                <a16:creationId xmlns:a16="http://schemas.microsoft.com/office/drawing/2014/main" id="{302DE974-30A0-D70F-99B0-C24E2B398A09}"/>
              </a:ext>
            </a:extLst>
          </p:cNvPr>
          <p:cNvSpPr txBox="1"/>
          <p:nvPr/>
        </p:nvSpPr>
        <p:spPr>
          <a:xfrm>
            <a:off x="9176082" y="6660296"/>
            <a:ext cx="3077826" cy="2000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457200">
              <a:spcAft>
                <a:spcPts val="600"/>
              </a:spcAft>
            </a:pPr>
            <a:r>
              <a:rPr lang="en-US" sz="700" kern="1200">
                <a:latin typeface="+mn-lt"/>
                <a:ea typeface="+mn-ea"/>
                <a:cs typeface="+mn-cs"/>
              </a:rPr>
              <a:t>(</a:t>
            </a:r>
            <a:r>
              <a:rPr lang="en-US" sz="700"/>
              <a:t>CDC, 2022; CDC, 2023; Ely</a:t>
            </a:r>
            <a:r>
              <a:rPr lang="en-US" sz="700" kern="1200">
                <a:latin typeface="+mn-lt"/>
                <a:ea typeface="+mn-ea"/>
                <a:cs typeface="+mn-cs"/>
              </a:rPr>
              <a:t> &amp; Driscoll, </a:t>
            </a:r>
            <a:r>
              <a:rPr lang="en-US" sz="700"/>
              <a:t>2021; Osterman</a:t>
            </a:r>
            <a:r>
              <a:rPr lang="en-US" sz="700" kern="1200">
                <a:latin typeface="+mn-lt"/>
                <a:ea typeface="+mn-ea"/>
                <a:cs typeface="+mn-cs"/>
              </a:rPr>
              <a:t> et al., 2023)</a:t>
            </a:r>
            <a:endParaRPr lang="en-US" sz="1400"/>
          </a:p>
        </p:txBody>
      </p:sp>
      <p:sp>
        <p:nvSpPr>
          <p:cNvPr id="17" name="Content Placeholder 5">
            <a:extLst>
              <a:ext uri="{FF2B5EF4-FFF2-40B4-BE49-F238E27FC236}">
                <a16:creationId xmlns:a16="http://schemas.microsoft.com/office/drawing/2014/main" id="{64C72897-F69D-F5D1-B08D-1A4FD255EBDA}"/>
              </a:ext>
            </a:extLst>
          </p:cNvPr>
          <p:cNvSpPr>
            <a:spLocks noGrp="1"/>
          </p:cNvSpPr>
          <p:nvPr/>
        </p:nvSpPr>
        <p:spPr>
          <a:xfrm>
            <a:off x="6088330" y="1269893"/>
            <a:ext cx="5587059" cy="2115815"/>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457200">
              <a:lnSpc>
                <a:spcPct val="115000"/>
              </a:lnSpc>
              <a:spcBef>
                <a:spcPts val="500"/>
              </a:spcBef>
              <a:buNone/>
            </a:pPr>
            <a:r>
              <a:rPr lang="en-US" sz="2600" b="1" kern="1200">
                <a:solidFill>
                  <a:srgbClr val="C5B096"/>
                </a:solidFill>
                <a:latin typeface="+mn-lt"/>
                <a:ea typeface="+mn-lt"/>
                <a:cs typeface="+mn-lt"/>
              </a:rPr>
              <a:t>Race</a:t>
            </a:r>
            <a:endParaRPr lang="en-US" sz="2400" kern="1200">
              <a:solidFill>
                <a:srgbClr val="C5B096"/>
              </a:solidFill>
              <a:latin typeface="+mn-lt"/>
              <a:ea typeface="+mn-lt"/>
              <a:cs typeface="+mn-lt"/>
            </a:endParaRPr>
          </a:p>
          <a:p>
            <a:pPr marL="0" indent="0" algn="ctr" defTabSz="457200">
              <a:lnSpc>
                <a:spcPct val="115000"/>
              </a:lnSpc>
              <a:spcBef>
                <a:spcPts val="500"/>
              </a:spcBef>
              <a:buNone/>
            </a:pPr>
            <a:r>
              <a:rPr lang="en-US" sz="1400" kern="1200">
                <a:solidFill>
                  <a:srgbClr val="C5B096"/>
                </a:solidFill>
                <a:latin typeface="+mn-lt"/>
                <a:ea typeface="+mn-lt"/>
                <a:cs typeface="+mn-lt"/>
              </a:rPr>
              <a:t>Late Prenatal Care</a:t>
            </a:r>
          </a:p>
          <a:p>
            <a:pPr marL="0" indent="0" algn="ctr" defTabSz="457200">
              <a:lnSpc>
                <a:spcPct val="115000"/>
              </a:lnSpc>
              <a:spcBef>
                <a:spcPts val="500"/>
              </a:spcBef>
              <a:buNone/>
            </a:pPr>
            <a:r>
              <a:rPr lang="en-US" sz="1400" kern="1200">
                <a:solidFill>
                  <a:srgbClr val="C5B096"/>
                </a:solidFill>
                <a:latin typeface="+mn-lt"/>
                <a:ea typeface="+mn-lt"/>
                <a:cs typeface="+mn-lt"/>
              </a:rPr>
              <a:t>Cesarean Delivery</a:t>
            </a:r>
          </a:p>
          <a:p>
            <a:pPr marL="0" indent="0" algn="ctr" defTabSz="457200">
              <a:lnSpc>
                <a:spcPct val="115000"/>
              </a:lnSpc>
              <a:spcBef>
                <a:spcPts val="500"/>
              </a:spcBef>
              <a:buNone/>
            </a:pPr>
            <a:r>
              <a:rPr lang="en-US" sz="1400" kern="1200">
                <a:solidFill>
                  <a:srgbClr val="C5B096"/>
                </a:solidFill>
                <a:latin typeface="+mn-lt"/>
                <a:ea typeface="+mn-lt"/>
                <a:cs typeface="+mn-lt"/>
              </a:rPr>
              <a:t>Insurance</a:t>
            </a:r>
          </a:p>
          <a:p>
            <a:pPr marL="0" indent="0" algn="ctr" defTabSz="457200">
              <a:lnSpc>
                <a:spcPct val="115000"/>
              </a:lnSpc>
              <a:spcBef>
                <a:spcPts val="500"/>
              </a:spcBef>
              <a:buNone/>
            </a:pPr>
            <a:r>
              <a:rPr lang="en-US" sz="1400" kern="1200">
                <a:solidFill>
                  <a:srgbClr val="C5B096"/>
                </a:solidFill>
                <a:latin typeface="+mn-lt"/>
                <a:ea typeface="+mn-lt"/>
                <a:cs typeface="+mn-lt"/>
              </a:rPr>
              <a:t>Pre-term Delivery</a:t>
            </a:r>
          </a:p>
          <a:p>
            <a:pPr marL="0" indent="0" algn="ctr" defTabSz="457200">
              <a:lnSpc>
                <a:spcPct val="115000"/>
              </a:lnSpc>
              <a:spcBef>
                <a:spcPts val="500"/>
              </a:spcBef>
              <a:buNone/>
            </a:pPr>
            <a:r>
              <a:rPr lang="en-US" sz="1400" kern="1200">
                <a:solidFill>
                  <a:srgbClr val="C5B096"/>
                </a:solidFill>
                <a:latin typeface="+mn-lt"/>
                <a:ea typeface="+mn-lt"/>
                <a:cs typeface="+mn-lt"/>
              </a:rPr>
              <a:t>Pregnancy-Related Deaths</a:t>
            </a:r>
            <a:endParaRPr lang="en-US" sz="1400" kern="1200">
              <a:solidFill>
                <a:srgbClr val="C5B096"/>
              </a:solidFill>
              <a:latin typeface="+mn-lt"/>
              <a:ea typeface="+mn-ea"/>
              <a:cs typeface="+mn-cs"/>
            </a:endParaRPr>
          </a:p>
          <a:p>
            <a:pPr marL="0" indent="0" algn="ctr" defTabSz="457200">
              <a:lnSpc>
                <a:spcPct val="115000"/>
              </a:lnSpc>
              <a:spcBef>
                <a:spcPts val="500"/>
              </a:spcBef>
              <a:buNone/>
            </a:pPr>
            <a:r>
              <a:rPr lang="en-US" sz="1400" kern="1200">
                <a:solidFill>
                  <a:srgbClr val="C5B096"/>
                </a:solidFill>
                <a:latin typeface="+mn-lt"/>
                <a:ea typeface="+mn-ea"/>
                <a:cs typeface="+mn-cs"/>
              </a:rPr>
              <a:t>Infant Mortality</a:t>
            </a:r>
            <a:endParaRPr lang="en-US" sz="1400" kern="1200">
              <a:solidFill>
                <a:srgbClr val="C5B096"/>
              </a:solidFill>
              <a:latin typeface="+mn-lt"/>
            </a:endParaRPr>
          </a:p>
          <a:p>
            <a:pPr marL="0" indent="0" defTabSz="457200">
              <a:lnSpc>
                <a:spcPct val="115000"/>
              </a:lnSpc>
              <a:spcBef>
                <a:spcPts val="500"/>
              </a:spcBef>
              <a:buNone/>
            </a:pPr>
            <a:endParaRPr lang="en-US" sz="1400" kern="1200">
              <a:solidFill>
                <a:srgbClr val="C5B096"/>
              </a:solidFill>
              <a:latin typeface="+mn-lt"/>
              <a:ea typeface="+mn-ea"/>
              <a:cs typeface="+mn-cs"/>
            </a:endParaRPr>
          </a:p>
          <a:p>
            <a:pPr>
              <a:lnSpc>
                <a:spcPct val="115000"/>
              </a:lnSpc>
            </a:pPr>
            <a:endParaRPr lang="en-US" sz="1400">
              <a:solidFill>
                <a:srgbClr val="C5B096"/>
              </a:solidFill>
            </a:endParaRPr>
          </a:p>
        </p:txBody>
      </p:sp>
      <p:pic>
        <p:nvPicPr>
          <p:cNvPr id="21" name="Picture 22">
            <a:extLst>
              <a:ext uri="{FF2B5EF4-FFF2-40B4-BE49-F238E27FC236}">
                <a16:creationId xmlns:a16="http://schemas.microsoft.com/office/drawing/2014/main" id="{D50AA475-CA68-047C-5CB3-AC74FA640ECD}"/>
              </a:ext>
            </a:extLst>
          </p:cNvPr>
          <p:cNvPicPr>
            <a:picLocks noChangeAspect="1"/>
          </p:cNvPicPr>
          <p:nvPr/>
        </p:nvPicPr>
        <p:blipFill>
          <a:blip r:embed="rId3"/>
          <a:stretch>
            <a:fillRect/>
          </a:stretch>
        </p:blipFill>
        <p:spPr>
          <a:xfrm>
            <a:off x="6093417" y="3433095"/>
            <a:ext cx="5597471" cy="1825779"/>
          </a:xfrm>
          <a:prstGeom prst="rect">
            <a:avLst/>
          </a:prstGeom>
        </p:spPr>
      </p:pic>
      <p:sp>
        <p:nvSpPr>
          <p:cNvPr id="27" name="Content Placeholder 2">
            <a:extLst>
              <a:ext uri="{FF2B5EF4-FFF2-40B4-BE49-F238E27FC236}">
                <a16:creationId xmlns:a16="http://schemas.microsoft.com/office/drawing/2014/main" id="{4A56C3C1-A46F-4DEF-49D9-34C8EE19B57E}"/>
              </a:ext>
            </a:extLst>
          </p:cNvPr>
          <p:cNvSpPr>
            <a:spLocks noGrp="1"/>
          </p:cNvSpPr>
          <p:nvPr/>
        </p:nvSpPr>
        <p:spPr>
          <a:xfrm>
            <a:off x="525021" y="5259881"/>
            <a:ext cx="4334277" cy="1736783"/>
          </a:xfrm>
          <a:prstGeom prst="rect">
            <a:avLst/>
          </a:prstGeom>
        </p:spPr>
        <p:txBody>
          <a:bodyPr vert="horz" lIns="91440" tIns="45720" rIns="91440" bIns="45720" rtlCol="0" anchor="t">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457200">
              <a:lnSpc>
                <a:spcPct val="115000"/>
              </a:lnSpc>
              <a:spcBef>
                <a:spcPts val="500"/>
              </a:spcBef>
              <a:buNone/>
            </a:pPr>
            <a:r>
              <a:rPr lang="en-US" sz="2400" b="1" kern="1200">
                <a:solidFill>
                  <a:schemeClr val="accent1"/>
                </a:solidFill>
                <a:latin typeface="+mn-lt"/>
                <a:ea typeface="+mn-lt"/>
                <a:cs typeface="+mn-lt"/>
              </a:rPr>
              <a:t>Age</a:t>
            </a:r>
            <a:endParaRPr lang="en-US" sz="2400" kern="1200">
              <a:solidFill>
                <a:schemeClr val="accent1"/>
              </a:solidFill>
              <a:latin typeface="+mn-lt"/>
              <a:ea typeface="+mn-lt"/>
              <a:cs typeface="+mn-lt"/>
            </a:endParaRPr>
          </a:p>
          <a:p>
            <a:pPr marL="0" indent="0" algn="ctr" defTabSz="457200">
              <a:lnSpc>
                <a:spcPct val="115000"/>
              </a:lnSpc>
              <a:spcBef>
                <a:spcPts val="500"/>
              </a:spcBef>
              <a:buNone/>
            </a:pPr>
            <a:r>
              <a:rPr lang="en-US" sz="1300" kern="1200">
                <a:solidFill>
                  <a:srgbClr val="C5B096"/>
                </a:solidFill>
                <a:latin typeface="+mn-lt"/>
                <a:ea typeface="+mn-ea"/>
                <a:cs typeface="+mn-cs"/>
              </a:rPr>
              <a:t>Late Prenatal Care</a:t>
            </a:r>
            <a:endParaRPr lang="en-US" sz="1300" kern="1200">
              <a:solidFill>
                <a:srgbClr val="C5B096"/>
              </a:solidFill>
              <a:latin typeface="+mn-lt"/>
            </a:endParaRPr>
          </a:p>
          <a:p>
            <a:pPr marL="0" indent="0" algn="ctr" defTabSz="457200">
              <a:lnSpc>
                <a:spcPct val="115000"/>
              </a:lnSpc>
              <a:spcBef>
                <a:spcPts val="500"/>
              </a:spcBef>
              <a:buNone/>
            </a:pPr>
            <a:r>
              <a:rPr lang="en-US" sz="1300" kern="1200">
                <a:solidFill>
                  <a:srgbClr val="C5B096"/>
                </a:solidFill>
                <a:latin typeface="+mn-lt"/>
                <a:ea typeface="+mn-ea"/>
                <a:cs typeface="+mn-cs"/>
              </a:rPr>
              <a:t>Cesarean Delivery</a:t>
            </a:r>
            <a:endParaRPr lang="en-US" sz="1300" kern="1200">
              <a:solidFill>
                <a:srgbClr val="C5B096"/>
              </a:solidFill>
              <a:latin typeface="+mn-lt"/>
            </a:endParaRPr>
          </a:p>
          <a:p>
            <a:pPr marL="0" indent="0" algn="ctr" defTabSz="457200">
              <a:lnSpc>
                <a:spcPct val="115000"/>
              </a:lnSpc>
              <a:spcBef>
                <a:spcPts val="500"/>
              </a:spcBef>
              <a:buNone/>
            </a:pPr>
            <a:r>
              <a:rPr lang="en-US" sz="1300" kern="1200">
                <a:solidFill>
                  <a:srgbClr val="C5B096"/>
                </a:solidFill>
                <a:latin typeface="+mn-lt"/>
                <a:ea typeface="+mn-ea"/>
                <a:cs typeface="+mn-cs"/>
              </a:rPr>
              <a:t>Infant Mortality</a:t>
            </a:r>
            <a:endParaRPr lang="en-US" sz="1300">
              <a:solidFill>
                <a:srgbClr val="C5B096"/>
              </a:solidFill>
            </a:endParaRPr>
          </a:p>
        </p:txBody>
      </p:sp>
      <p:pic>
        <p:nvPicPr>
          <p:cNvPr id="29" name="Picture 28" descr="A graph of blue and green bars&#10;&#10;Description automatically generated">
            <a:extLst>
              <a:ext uri="{FF2B5EF4-FFF2-40B4-BE49-F238E27FC236}">
                <a16:creationId xmlns:a16="http://schemas.microsoft.com/office/drawing/2014/main" id="{F9E66636-192B-51EE-C102-4CD72BC48A8F}"/>
              </a:ext>
            </a:extLst>
          </p:cNvPr>
          <p:cNvPicPr>
            <a:picLocks noChangeAspect="1"/>
          </p:cNvPicPr>
          <p:nvPr/>
        </p:nvPicPr>
        <p:blipFill>
          <a:blip r:embed="rId4"/>
          <a:stretch>
            <a:fillRect/>
          </a:stretch>
        </p:blipFill>
        <p:spPr>
          <a:xfrm>
            <a:off x="522707" y="2501850"/>
            <a:ext cx="4318861" cy="2726818"/>
          </a:xfrm>
          <a:prstGeom prst="rect">
            <a:avLst/>
          </a:prstGeom>
        </p:spPr>
      </p:pic>
    </p:spTree>
    <p:extLst>
      <p:ext uri="{BB962C8B-B14F-4D97-AF65-F5344CB8AC3E}">
        <p14:creationId xmlns:p14="http://schemas.microsoft.com/office/powerpoint/2010/main" val="85256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13B60C-56B1-46B4-98A6-1482A52E7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1865" y="-31864"/>
            <a:ext cx="4785362" cy="4849091"/>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8" name="Freeform: Shape 27">
            <a:extLst>
              <a:ext uri="{FF2B5EF4-FFF2-40B4-BE49-F238E27FC236}">
                <a16:creationId xmlns:a16="http://schemas.microsoft.com/office/drawing/2014/main" id="{F024A8E9-062E-406A-BE10-CED280011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341352" y="-341351"/>
            <a:ext cx="4651297" cy="533400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84CADE17-DCAD-7406-F43A-6BB0407030C9}"/>
              </a:ext>
            </a:extLst>
          </p:cNvPr>
          <p:cNvSpPr>
            <a:spLocks noGrp="1"/>
          </p:cNvSpPr>
          <p:nvPr>
            <p:ph type="title"/>
          </p:nvPr>
        </p:nvSpPr>
        <p:spPr>
          <a:xfrm>
            <a:off x="761999" y="762000"/>
            <a:ext cx="3048001" cy="2286000"/>
          </a:xfrm>
        </p:spPr>
        <p:txBody>
          <a:bodyPr anchor="b">
            <a:normAutofit/>
          </a:bodyPr>
          <a:lstStyle/>
          <a:p>
            <a:r>
              <a:rPr lang="en-US" sz="3200">
                <a:solidFill>
                  <a:srgbClr val="FFFFFF"/>
                </a:solidFill>
              </a:rPr>
              <a:t>Resource-Limited Considerations</a:t>
            </a:r>
          </a:p>
        </p:txBody>
      </p:sp>
      <p:graphicFrame>
        <p:nvGraphicFramePr>
          <p:cNvPr id="20" name="Content Placeholder 2">
            <a:extLst>
              <a:ext uri="{FF2B5EF4-FFF2-40B4-BE49-F238E27FC236}">
                <a16:creationId xmlns:a16="http://schemas.microsoft.com/office/drawing/2014/main" id="{968BF222-60A3-EA46-6A20-8415E62D48C5}"/>
              </a:ext>
            </a:extLst>
          </p:cNvPr>
          <p:cNvGraphicFramePr>
            <a:graphicFrameLocks noGrp="1"/>
          </p:cNvGraphicFramePr>
          <p:nvPr>
            <p:ph idx="1"/>
            <p:extLst>
              <p:ext uri="{D42A27DB-BD31-4B8C-83A1-F6EECF244321}">
                <p14:modId xmlns:p14="http://schemas.microsoft.com/office/powerpoint/2010/main" val="3745808091"/>
              </p:ext>
            </p:extLst>
          </p:nvPr>
        </p:nvGraphicFramePr>
        <p:xfrm>
          <a:off x="5334000" y="762000"/>
          <a:ext cx="6096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A50C2E7E-841B-D39C-2170-FE656890BE54}"/>
              </a:ext>
            </a:extLst>
          </p:cNvPr>
          <p:cNvSpPr txBox="1"/>
          <p:nvPr/>
        </p:nvSpPr>
        <p:spPr>
          <a:xfrm>
            <a:off x="10258698" y="6292334"/>
            <a:ext cx="1933302" cy="369332"/>
          </a:xfrm>
          <a:prstGeom prst="rect">
            <a:avLst/>
          </a:prstGeom>
          <a:noFill/>
        </p:spPr>
        <p:txBody>
          <a:bodyPr wrap="square" rtlCol="0">
            <a:spAutoFit/>
          </a:bodyPr>
          <a:lstStyle/>
          <a:p>
            <a:r>
              <a:rPr lang="en-US"/>
              <a:t>(Crandall, 2021)</a:t>
            </a:r>
          </a:p>
        </p:txBody>
      </p:sp>
    </p:spTree>
    <p:extLst>
      <p:ext uri="{BB962C8B-B14F-4D97-AF65-F5344CB8AC3E}">
        <p14:creationId xmlns:p14="http://schemas.microsoft.com/office/powerpoint/2010/main" val="223650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AC356-C3E0-7555-FC75-30B8A9102351}"/>
              </a:ext>
            </a:extLst>
          </p:cNvPr>
          <p:cNvSpPr>
            <a:spLocks noGrp="1"/>
          </p:cNvSpPr>
          <p:nvPr>
            <p:ph type="title"/>
          </p:nvPr>
        </p:nvSpPr>
        <p:spPr/>
        <p:txBody>
          <a:bodyPr/>
          <a:lstStyle/>
          <a:p>
            <a:r>
              <a:rPr lang="en-US"/>
              <a:t>Opportunities for Improvement</a:t>
            </a:r>
          </a:p>
        </p:txBody>
      </p:sp>
      <p:graphicFrame>
        <p:nvGraphicFramePr>
          <p:cNvPr id="5" name="Content Placeholder 2">
            <a:extLst>
              <a:ext uri="{FF2B5EF4-FFF2-40B4-BE49-F238E27FC236}">
                <a16:creationId xmlns:a16="http://schemas.microsoft.com/office/drawing/2014/main" id="{EAD59D2A-849E-A092-404E-ED7D3E2B23AA}"/>
              </a:ext>
            </a:extLst>
          </p:cNvPr>
          <p:cNvGraphicFramePr>
            <a:graphicFrameLocks noGrp="1"/>
          </p:cNvGraphicFramePr>
          <p:nvPr>
            <p:ph idx="1"/>
          </p:nvPr>
        </p:nvGraphicFramePr>
        <p:xfrm>
          <a:off x="762000" y="2286000"/>
          <a:ext cx="10668000" cy="3818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BA1F0EF-DADB-9FCE-6257-E5D410225E88}"/>
              </a:ext>
            </a:extLst>
          </p:cNvPr>
          <p:cNvSpPr txBox="1"/>
          <p:nvPr/>
        </p:nvSpPr>
        <p:spPr>
          <a:xfrm>
            <a:off x="10566926" y="6488668"/>
            <a:ext cx="1726148" cy="369332"/>
          </a:xfrm>
          <a:prstGeom prst="rect">
            <a:avLst/>
          </a:prstGeom>
          <a:noFill/>
        </p:spPr>
        <p:txBody>
          <a:bodyPr wrap="square" rtlCol="0">
            <a:spAutoFit/>
          </a:bodyPr>
          <a:lstStyle/>
          <a:p>
            <a:r>
              <a:rPr lang="en-US"/>
              <a:t>(CMS, 2019)</a:t>
            </a:r>
          </a:p>
        </p:txBody>
      </p:sp>
    </p:spTree>
    <p:extLst>
      <p:ext uri="{BB962C8B-B14F-4D97-AF65-F5344CB8AC3E}">
        <p14:creationId xmlns:p14="http://schemas.microsoft.com/office/powerpoint/2010/main" val="882790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Freeform: Shape 9">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30" name="Freeform: Shape 11">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31" name="Freeform: Shape 13">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32" name="Rectangle 15">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17">
            <a:extLst>
              <a:ext uri="{FF2B5EF4-FFF2-40B4-BE49-F238E27FC236}">
                <a16:creationId xmlns:a16="http://schemas.microsoft.com/office/drawing/2014/main" id="{7699B66A-3779-48B9-9963-C9339B22B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8122584 w 12192000"/>
              <a:gd name="connsiteY0" fmla="*/ 0 h 6858000"/>
              <a:gd name="connsiteX1" fmla="*/ 12192000 w 12192000"/>
              <a:gd name="connsiteY1" fmla="*/ 0 h 6858000"/>
              <a:gd name="connsiteX2" fmla="*/ 12192000 w 12192000"/>
              <a:gd name="connsiteY2" fmla="*/ 4873590 h 6858000"/>
              <a:gd name="connsiteX3" fmla="*/ 10378112 w 12192000"/>
              <a:gd name="connsiteY3" fmla="*/ 6858000 h 6858000"/>
              <a:gd name="connsiteX4" fmla="*/ 0 w 12192000"/>
              <a:gd name="connsiteY4" fmla="*/ 6858000 h 6858000"/>
              <a:gd name="connsiteX5" fmla="*/ 0 w 12192000"/>
              <a:gd name="connsiteY5" fmla="*/ 6089634 h 6858000"/>
              <a:gd name="connsiteX6" fmla="*/ 3284 w 12192000"/>
              <a:gd name="connsiteY6" fmla="*/ 6081001 h 6858000"/>
              <a:gd name="connsiteX7" fmla="*/ 208318 w 12192000"/>
              <a:gd name="connsiteY7" fmla="*/ 5663571 h 6858000"/>
              <a:gd name="connsiteX8" fmla="*/ 2466868 w 12192000"/>
              <a:gd name="connsiteY8" fmla="*/ 3280365 h 6858000"/>
              <a:gd name="connsiteX9" fmla="*/ 5859655 w 12192000"/>
              <a:gd name="connsiteY9" fmla="*/ 1043504 h 6858000"/>
              <a:gd name="connsiteX10" fmla="*/ 8002287 w 12192000"/>
              <a:gd name="connsiteY10" fmla="*/ 373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8122584" y="0"/>
                </a:moveTo>
                <a:lnTo>
                  <a:pt x="12192000" y="0"/>
                </a:lnTo>
                <a:lnTo>
                  <a:pt x="12192000" y="4873590"/>
                </a:lnTo>
                <a:lnTo>
                  <a:pt x="10378112" y="6858000"/>
                </a:lnTo>
                <a:lnTo>
                  <a:pt x="0" y="6858000"/>
                </a:lnTo>
                <a:lnTo>
                  <a:pt x="0" y="6089634"/>
                </a:lnTo>
                <a:lnTo>
                  <a:pt x="3284" y="6081001"/>
                </a:lnTo>
                <a:cubicBezTo>
                  <a:pt x="61888" y="5940761"/>
                  <a:pt x="130457" y="5801643"/>
                  <a:pt x="208318" y="5663571"/>
                </a:cubicBezTo>
                <a:cubicBezTo>
                  <a:pt x="675237" y="4835483"/>
                  <a:pt x="1476533" y="4045730"/>
                  <a:pt x="2466868" y="3280365"/>
                </a:cubicBezTo>
                <a:cubicBezTo>
                  <a:pt x="3457206" y="2515002"/>
                  <a:pt x="4636583" y="1774030"/>
                  <a:pt x="5859655" y="1043504"/>
                </a:cubicBezTo>
                <a:cubicBezTo>
                  <a:pt x="6636899" y="579200"/>
                  <a:pt x="7344556" y="254766"/>
                  <a:pt x="8002287" y="37397"/>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9">
            <a:extLst>
              <a:ext uri="{FF2B5EF4-FFF2-40B4-BE49-F238E27FC236}">
                <a16:creationId xmlns:a16="http://schemas.microsoft.com/office/drawing/2014/main" id="{5D2088EB-F82A-4CF7-A658-5EB0B344D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71" y="0"/>
            <a:ext cx="7017182" cy="6858000"/>
          </a:xfrm>
          <a:custGeom>
            <a:avLst/>
            <a:gdLst>
              <a:gd name="connsiteX0" fmla="*/ 7017182 w 11818630"/>
              <a:gd name="connsiteY0" fmla="*/ 0 h 6858000"/>
              <a:gd name="connsiteX1" fmla="*/ 11818630 w 11818630"/>
              <a:gd name="connsiteY1" fmla="*/ 0 h 6858000"/>
              <a:gd name="connsiteX2" fmla="*/ 11818630 w 11818630"/>
              <a:gd name="connsiteY2" fmla="*/ 4489505 h 6858000"/>
              <a:gd name="connsiteX3" fmla="*/ 11816460 w 11818630"/>
              <a:gd name="connsiteY3" fmla="*/ 4492187 h 6858000"/>
              <a:gd name="connsiteX4" fmla="*/ 10354815 w 11818630"/>
              <a:gd name="connsiteY4" fmla="*/ 6321870 h 6858000"/>
              <a:gd name="connsiteX5" fmla="*/ 9928370 w 11818630"/>
              <a:gd name="connsiteY5" fmla="*/ 6858000 h 6858000"/>
              <a:gd name="connsiteX6" fmla="*/ 0 w 11818630"/>
              <a:gd name="connsiteY6" fmla="*/ 6858000 h 6858000"/>
              <a:gd name="connsiteX7" fmla="*/ 15548 w 11818630"/>
              <a:gd name="connsiteY7" fmla="*/ 6741317 h 6858000"/>
              <a:gd name="connsiteX8" fmla="*/ 387858 w 11818630"/>
              <a:gd name="connsiteY8" fmla="*/ 5632555 h 6858000"/>
              <a:gd name="connsiteX9" fmla="*/ 2494163 w 11818630"/>
              <a:gd name="connsiteY9" fmla="*/ 3131046 h 6858000"/>
              <a:gd name="connsiteX10" fmla="*/ 5658249 w 11818630"/>
              <a:gd name="connsiteY10" fmla="*/ 783147 h 6858000"/>
              <a:gd name="connsiteX11" fmla="*/ 6840702 w 11818630"/>
              <a:gd name="connsiteY11" fmla="*/ 85078 h 6858000"/>
              <a:gd name="connsiteX0" fmla="*/ 0 w 11818630"/>
              <a:gd name="connsiteY0" fmla="*/ 6858000 h 6949440"/>
              <a:gd name="connsiteX1" fmla="*/ 15548 w 11818630"/>
              <a:gd name="connsiteY1" fmla="*/ 6741317 h 6949440"/>
              <a:gd name="connsiteX2" fmla="*/ 387858 w 11818630"/>
              <a:gd name="connsiteY2" fmla="*/ 5632555 h 6949440"/>
              <a:gd name="connsiteX3" fmla="*/ 2494163 w 11818630"/>
              <a:gd name="connsiteY3" fmla="*/ 3131046 h 6949440"/>
              <a:gd name="connsiteX4" fmla="*/ 5658249 w 11818630"/>
              <a:gd name="connsiteY4" fmla="*/ 783147 h 6949440"/>
              <a:gd name="connsiteX5" fmla="*/ 6840702 w 11818630"/>
              <a:gd name="connsiteY5" fmla="*/ 85078 h 6949440"/>
              <a:gd name="connsiteX6" fmla="*/ 7017182 w 11818630"/>
              <a:gd name="connsiteY6" fmla="*/ 0 h 6949440"/>
              <a:gd name="connsiteX7" fmla="*/ 11818630 w 11818630"/>
              <a:gd name="connsiteY7" fmla="*/ 0 h 6949440"/>
              <a:gd name="connsiteX8" fmla="*/ 11818630 w 11818630"/>
              <a:gd name="connsiteY8" fmla="*/ 4489505 h 6949440"/>
              <a:gd name="connsiteX9" fmla="*/ 11816460 w 11818630"/>
              <a:gd name="connsiteY9" fmla="*/ 4492187 h 6949440"/>
              <a:gd name="connsiteX10" fmla="*/ 10354815 w 11818630"/>
              <a:gd name="connsiteY10" fmla="*/ 6321870 h 6949440"/>
              <a:gd name="connsiteX11" fmla="*/ 10019810 w 11818630"/>
              <a:gd name="connsiteY11" fmla="*/ 6949440 h 6949440"/>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7017182 w 11818630"/>
              <a:gd name="connsiteY6" fmla="*/ 0 h 6886066"/>
              <a:gd name="connsiteX7" fmla="*/ 11818630 w 11818630"/>
              <a:gd name="connsiteY7" fmla="*/ 0 h 6886066"/>
              <a:gd name="connsiteX8" fmla="*/ 11818630 w 11818630"/>
              <a:gd name="connsiteY8" fmla="*/ 4489505 h 6886066"/>
              <a:gd name="connsiteX9" fmla="*/ 11816460 w 11818630"/>
              <a:gd name="connsiteY9" fmla="*/ 4492187 h 6886066"/>
              <a:gd name="connsiteX10" fmla="*/ 10354815 w 11818630"/>
              <a:gd name="connsiteY10" fmla="*/ 6321870 h 6886066"/>
              <a:gd name="connsiteX11" fmla="*/ 9902115 w 11818630"/>
              <a:gd name="connsiteY11" fmla="*/ 6886066 h 6886066"/>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9" fmla="*/ 11816460 w 11818630"/>
              <a:gd name="connsiteY9" fmla="*/ 4492187 h 6858000"/>
              <a:gd name="connsiteX10" fmla="*/ 10354815 w 11818630"/>
              <a:gd name="connsiteY10" fmla="*/ 6321870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9" fmla="*/ 11816460 w 11818630"/>
              <a:gd name="connsiteY9" fmla="*/ 4492187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0 h 6858000"/>
              <a:gd name="connsiteX8" fmla="*/ 11818630 w 11818630"/>
              <a:gd name="connsiteY8" fmla="*/ 4489505 h 6858000"/>
              <a:gd name="connsiteX0" fmla="*/ 0 w 11818630"/>
              <a:gd name="connsiteY0" fmla="*/ 6858000 h 6858000"/>
              <a:gd name="connsiteX1" fmla="*/ 15548 w 11818630"/>
              <a:gd name="connsiteY1" fmla="*/ 6741317 h 6858000"/>
              <a:gd name="connsiteX2" fmla="*/ 387858 w 11818630"/>
              <a:gd name="connsiteY2" fmla="*/ 5632555 h 6858000"/>
              <a:gd name="connsiteX3" fmla="*/ 2494163 w 11818630"/>
              <a:gd name="connsiteY3" fmla="*/ 3131046 h 6858000"/>
              <a:gd name="connsiteX4" fmla="*/ 5658249 w 11818630"/>
              <a:gd name="connsiteY4" fmla="*/ 783147 h 6858000"/>
              <a:gd name="connsiteX5" fmla="*/ 6840702 w 11818630"/>
              <a:gd name="connsiteY5" fmla="*/ 85078 h 6858000"/>
              <a:gd name="connsiteX6" fmla="*/ 7017182 w 11818630"/>
              <a:gd name="connsiteY6" fmla="*/ 0 h 6858000"/>
              <a:gd name="connsiteX7" fmla="*/ 11818630 w 11818630"/>
              <a:gd name="connsiteY7" fmla="*/ 4489505 h 6858000"/>
              <a:gd name="connsiteX0" fmla="*/ 0 w 7017182"/>
              <a:gd name="connsiteY0" fmla="*/ 6858000 h 6858000"/>
              <a:gd name="connsiteX1" fmla="*/ 15548 w 7017182"/>
              <a:gd name="connsiteY1" fmla="*/ 6741317 h 6858000"/>
              <a:gd name="connsiteX2" fmla="*/ 387858 w 7017182"/>
              <a:gd name="connsiteY2" fmla="*/ 5632555 h 6858000"/>
              <a:gd name="connsiteX3" fmla="*/ 2494163 w 7017182"/>
              <a:gd name="connsiteY3" fmla="*/ 3131046 h 6858000"/>
              <a:gd name="connsiteX4" fmla="*/ 5658249 w 7017182"/>
              <a:gd name="connsiteY4" fmla="*/ 783147 h 6858000"/>
              <a:gd name="connsiteX5" fmla="*/ 6840702 w 7017182"/>
              <a:gd name="connsiteY5" fmla="*/ 85078 h 6858000"/>
              <a:gd name="connsiteX6" fmla="*/ 7017182 w 701718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17182" h="6858000">
                <a:moveTo>
                  <a:pt x="0" y="6858000"/>
                </a:moveTo>
                <a:lnTo>
                  <a:pt x="15548" y="6741317"/>
                </a:lnTo>
                <a:cubicBezTo>
                  <a:pt x="78957" y="6364051"/>
                  <a:pt x="206325" y="5994870"/>
                  <a:pt x="387858" y="5632555"/>
                </a:cubicBezTo>
                <a:cubicBezTo>
                  <a:pt x="823302" y="4763361"/>
                  <a:pt x="1570584" y="3934404"/>
                  <a:pt x="2494163" y="3131046"/>
                </a:cubicBezTo>
                <a:cubicBezTo>
                  <a:pt x="3417744" y="2327690"/>
                  <a:pt x="4517622" y="1549936"/>
                  <a:pt x="5658249" y="783147"/>
                </a:cubicBezTo>
                <a:cubicBezTo>
                  <a:pt x="6072451" y="504660"/>
                  <a:pt x="6465461" y="274112"/>
                  <a:pt x="6840702" y="85078"/>
                </a:cubicBezTo>
                <a:lnTo>
                  <a:pt x="7017182"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2" name="Title 1">
            <a:extLst>
              <a:ext uri="{FF2B5EF4-FFF2-40B4-BE49-F238E27FC236}">
                <a16:creationId xmlns:a16="http://schemas.microsoft.com/office/drawing/2014/main" id="{E84CF7BB-555B-BD7E-B6B0-6FBC95A55AE2}"/>
              </a:ext>
            </a:extLst>
          </p:cNvPr>
          <p:cNvSpPr>
            <a:spLocks noGrp="1"/>
          </p:cNvSpPr>
          <p:nvPr>
            <p:ph type="title"/>
          </p:nvPr>
        </p:nvSpPr>
        <p:spPr>
          <a:xfrm>
            <a:off x="718750" y="762000"/>
            <a:ext cx="3048001" cy="2286000"/>
          </a:xfrm>
        </p:spPr>
        <p:txBody>
          <a:bodyPr vert="horz" lIns="91440" tIns="45720" rIns="91440" bIns="45720" rtlCol="0" anchor="t">
            <a:normAutofit/>
          </a:bodyPr>
          <a:lstStyle/>
          <a:p>
            <a:r>
              <a:rPr lang="en-US" sz="4000"/>
              <a:t>Case Study</a:t>
            </a:r>
          </a:p>
        </p:txBody>
      </p:sp>
      <p:sp>
        <p:nvSpPr>
          <p:cNvPr id="35" name="Freeform: Shape 21">
            <a:extLst>
              <a:ext uri="{FF2B5EF4-FFF2-40B4-BE49-F238E27FC236}">
                <a16:creationId xmlns:a16="http://schemas.microsoft.com/office/drawing/2014/main" id="{EDA32667-BAAD-4252-B7F6-CDABAD11D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75486" y="4489505"/>
            <a:ext cx="1916515" cy="2396561"/>
          </a:xfrm>
          <a:custGeom>
            <a:avLst/>
            <a:gdLst>
              <a:gd name="connsiteX0" fmla="*/ 7017182 w 11818630"/>
              <a:gd name="connsiteY0" fmla="*/ 0 h 6858000"/>
              <a:gd name="connsiteX1" fmla="*/ 11818630 w 11818630"/>
              <a:gd name="connsiteY1" fmla="*/ 0 h 6858000"/>
              <a:gd name="connsiteX2" fmla="*/ 11818630 w 11818630"/>
              <a:gd name="connsiteY2" fmla="*/ 4489505 h 6858000"/>
              <a:gd name="connsiteX3" fmla="*/ 11816460 w 11818630"/>
              <a:gd name="connsiteY3" fmla="*/ 4492187 h 6858000"/>
              <a:gd name="connsiteX4" fmla="*/ 10354815 w 11818630"/>
              <a:gd name="connsiteY4" fmla="*/ 6321870 h 6858000"/>
              <a:gd name="connsiteX5" fmla="*/ 9928370 w 11818630"/>
              <a:gd name="connsiteY5" fmla="*/ 6858000 h 6858000"/>
              <a:gd name="connsiteX6" fmla="*/ 0 w 11818630"/>
              <a:gd name="connsiteY6" fmla="*/ 6858000 h 6858000"/>
              <a:gd name="connsiteX7" fmla="*/ 15548 w 11818630"/>
              <a:gd name="connsiteY7" fmla="*/ 6741317 h 6858000"/>
              <a:gd name="connsiteX8" fmla="*/ 387858 w 11818630"/>
              <a:gd name="connsiteY8" fmla="*/ 5632555 h 6858000"/>
              <a:gd name="connsiteX9" fmla="*/ 2494163 w 11818630"/>
              <a:gd name="connsiteY9" fmla="*/ 3131046 h 6858000"/>
              <a:gd name="connsiteX10" fmla="*/ 5658249 w 11818630"/>
              <a:gd name="connsiteY10" fmla="*/ 783147 h 6858000"/>
              <a:gd name="connsiteX11" fmla="*/ 6840702 w 11818630"/>
              <a:gd name="connsiteY11" fmla="*/ 85078 h 6858000"/>
              <a:gd name="connsiteX0" fmla="*/ 0 w 11818630"/>
              <a:gd name="connsiteY0" fmla="*/ 6858000 h 6949440"/>
              <a:gd name="connsiteX1" fmla="*/ 15548 w 11818630"/>
              <a:gd name="connsiteY1" fmla="*/ 6741317 h 6949440"/>
              <a:gd name="connsiteX2" fmla="*/ 387858 w 11818630"/>
              <a:gd name="connsiteY2" fmla="*/ 5632555 h 6949440"/>
              <a:gd name="connsiteX3" fmla="*/ 2494163 w 11818630"/>
              <a:gd name="connsiteY3" fmla="*/ 3131046 h 6949440"/>
              <a:gd name="connsiteX4" fmla="*/ 5658249 w 11818630"/>
              <a:gd name="connsiteY4" fmla="*/ 783147 h 6949440"/>
              <a:gd name="connsiteX5" fmla="*/ 6840702 w 11818630"/>
              <a:gd name="connsiteY5" fmla="*/ 85078 h 6949440"/>
              <a:gd name="connsiteX6" fmla="*/ 7017182 w 11818630"/>
              <a:gd name="connsiteY6" fmla="*/ 0 h 6949440"/>
              <a:gd name="connsiteX7" fmla="*/ 11818630 w 11818630"/>
              <a:gd name="connsiteY7" fmla="*/ 0 h 6949440"/>
              <a:gd name="connsiteX8" fmla="*/ 11818630 w 11818630"/>
              <a:gd name="connsiteY8" fmla="*/ 4489505 h 6949440"/>
              <a:gd name="connsiteX9" fmla="*/ 11816460 w 11818630"/>
              <a:gd name="connsiteY9" fmla="*/ 4492187 h 6949440"/>
              <a:gd name="connsiteX10" fmla="*/ 10354815 w 11818630"/>
              <a:gd name="connsiteY10" fmla="*/ 6321870 h 6949440"/>
              <a:gd name="connsiteX11" fmla="*/ 10019810 w 11818630"/>
              <a:gd name="connsiteY11" fmla="*/ 6949440 h 6949440"/>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7017182 w 11818630"/>
              <a:gd name="connsiteY6" fmla="*/ 0 h 6886066"/>
              <a:gd name="connsiteX7" fmla="*/ 11818630 w 11818630"/>
              <a:gd name="connsiteY7" fmla="*/ 0 h 6886066"/>
              <a:gd name="connsiteX8" fmla="*/ 11818630 w 11818630"/>
              <a:gd name="connsiteY8" fmla="*/ 4489505 h 6886066"/>
              <a:gd name="connsiteX9" fmla="*/ 11816460 w 11818630"/>
              <a:gd name="connsiteY9" fmla="*/ 4492187 h 6886066"/>
              <a:gd name="connsiteX10" fmla="*/ 10354815 w 11818630"/>
              <a:gd name="connsiteY10" fmla="*/ 6321870 h 6886066"/>
              <a:gd name="connsiteX11" fmla="*/ 9902115 w 11818630"/>
              <a:gd name="connsiteY11" fmla="*/ 6886066 h 6886066"/>
              <a:gd name="connsiteX0" fmla="*/ 0 w 11818630"/>
              <a:gd name="connsiteY0" fmla="*/ 6858000 h 6886066"/>
              <a:gd name="connsiteX1" fmla="*/ 15548 w 11818630"/>
              <a:gd name="connsiteY1" fmla="*/ 6741317 h 6886066"/>
              <a:gd name="connsiteX2" fmla="*/ 387858 w 11818630"/>
              <a:gd name="connsiteY2" fmla="*/ 5632555 h 6886066"/>
              <a:gd name="connsiteX3" fmla="*/ 2494163 w 11818630"/>
              <a:gd name="connsiteY3" fmla="*/ 3131046 h 6886066"/>
              <a:gd name="connsiteX4" fmla="*/ 5658249 w 11818630"/>
              <a:gd name="connsiteY4" fmla="*/ 783147 h 6886066"/>
              <a:gd name="connsiteX5" fmla="*/ 6840702 w 11818630"/>
              <a:gd name="connsiteY5" fmla="*/ 85078 h 6886066"/>
              <a:gd name="connsiteX6" fmla="*/ 11818630 w 11818630"/>
              <a:gd name="connsiteY6" fmla="*/ 0 h 6886066"/>
              <a:gd name="connsiteX7" fmla="*/ 11818630 w 11818630"/>
              <a:gd name="connsiteY7" fmla="*/ 4489505 h 6886066"/>
              <a:gd name="connsiteX8" fmla="*/ 11816460 w 11818630"/>
              <a:gd name="connsiteY8" fmla="*/ 4492187 h 6886066"/>
              <a:gd name="connsiteX9" fmla="*/ 10354815 w 11818630"/>
              <a:gd name="connsiteY9" fmla="*/ 6321870 h 6886066"/>
              <a:gd name="connsiteX10" fmla="*/ 9902115 w 11818630"/>
              <a:gd name="connsiteY10" fmla="*/ 6886066 h 6886066"/>
              <a:gd name="connsiteX0" fmla="*/ 0 w 11818630"/>
              <a:gd name="connsiteY0" fmla="*/ 7069778 h 7097844"/>
              <a:gd name="connsiteX1" fmla="*/ 15548 w 11818630"/>
              <a:gd name="connsiteY1" fmla="*/ 6953095 h 7097844"/>
              <a:gd name="connsiteX2" fmla="*/ 387858 w 11818630"/>
              <a:gd name="connsiteY2" fmla="*/ 5844333 h 7097844"/>
              <a:gd name="connsiteX3" fmla="*/ 2494163 w 11818630"/>
              <a:gd name="connsiteY3" fmla="*/ 3342824 h 7097844"/>
              <a:gd name="connsiteX4" fmla="*/ 5658249 w 11818630"/>
              <a:gd name="connsiteY4" fmla="*/ 994925 h 7097844"/>
              <a:gd name="connsiteX5" fmla="*/ 11818630 w 11818630"/>
              <a:gd name="connsiteY5" fmla="*/ 211778 h 7097844"/>
              <a:gd name="connsiteX6" fmla="*/ 11818630 w 11818630"/>
              <a:gd name="connsiteY6" fmla="*/ 4701283 h 7097844"/>
              <a:gd name="connsiteX7" fmla="*/ 11816460 w 11818630"/>
              <a:gd name="connsiteY7" fmla="*/ 4703965 h 7097844"/>
              <a:gd name="connsiteX8" fmla="*/ 10354815 w 11818630"/>
              <a:gd name="connsiteY8" fmla="*/ 6533648 h 7097844"/>
              <a:gd name="connsiteX9" fmla="*/ 9902115 w 11818630"/>
              <a:gd name="connsiteY9" fmla="*/ 7097844 h 7097844"/>
              <a:gd name="connsiteX0" fmla="*/ 0 w 11818630"/>
              <a:gd name="connsiteY0" fmla="*/ 6872876 h 6900942"/>
              <a:gd name="connsiteX1" fmla="*/ 15548 w 11818630"/>
              <a:gd name="connsiteY1" fmla="*/ 6756193 h 6900942"/>
              <a:gd name="connsiteX2" fmla="*/ 387858 w 11818630"/>
              <a:gd name="connsiteY2" fmla="*/ 5647431 h 6900942"/>
              <a:gd name="connsiteX3" fmla="*/ 2494163 w 11818630"/>
              <a:gd name="connsiteY3" fmla="*/ 3145922 h 6900942"/>
              <a:gd name="connsiteX4" fmla="*/ 11818630 w 11818630"/>
              <a:gd name="connsiteY4" fmla="*/ 14876 h 6900942"/>
              <a:gd name="connsiteX5" fmla="*/ 11818630 w 11818630"/>
              <a:gd name="connsiteY5" fmla="*/ 4504381 h 6900942"/>
              <a:gd name="connsiteX6" fmla="*/ 11816460 w 11818630"/>
              <a:gd name="connsiteY6" fmla="*/ 4507063 h 6900942"/>
              <a:gd name="connsiteX7" fmla="*/ 10354815 w 11818630"/>
              <a:gd name="connsiteY7" fmla="*/ 6336746 h 6900942"/>
              <a:gd name="connsiteX8" fmla="*/ 9902115 w 11818630"/>
              <a:gd name="connsiteY8" fmla="*/ 6900942 h 6900942"/>
              <a:gd name="connsiteX0" fmla="*/ 577707 w 12396337"/>
              <a:gd name="connsiteY0" fmla="*/ 6858000 h 6886066"/>
              <a:gd name="connsiteX1" fmla="*/ 593255 w 12396337"/>
              <a:gd name="connsiteY1" fmla="*/ 6741317 h 6886066"/>
              <a:gd name="connsiteX2" fmla="*/ 965565 w 12396337"/>
              <a:gd name="connsiteY2" fmla="*/ 5632555 h 6886066"/>
              <a:gd name="connsiteX3" fmla="*/ 12396337 w 12396337"/>
              <a:gd name="connsiteY3" fmla="*/ 0 h 6886066"/>
              <a:gd name="connsiteX4" fmla="*/ 12396337 w 12396337"/>
              <a:gd name="connsiteY4" fmla="*/ 4489505 h 6886066"/>
              <a:gd name="connsiteX5" fmla="*/ 12394167 w 12396337"/>
              <a:gd name="connsiteY5" fmla="*/ 4492187 h 6886066"/>
              <a:gd name="connsiteX6" fmla="*/ 10932522 w 12396337"/>
              <a:gd name="connsiteY6" fmla="*/ 6321870 h 6886066"/>
              <a:gd name="connsiteX7" fmla="*/ 10479822 w 12396337"/>
              <a:gd name="connsiteY7" fmla="*/ 6886066 h 6886066"/>
              <a:gd name="connsiteX0" fmla="*/ 0 w 11818630"/>
              <a:gd name="connsiteY0" fmla="*/ 6858000 h 6886066"/>
              <a:gd name="connsiteX1" fmla="*/ 387858 w 11818630"/>
              <a:gd name="connsiteY1" fmla="*/ 5632555 h 6886066"/>
              <a:gd name="connsiteX2" fmla="*/ 11818630 w 11818630"/>
              <a:gd name="connsiteY2" fmla="*/ 0 h 6886066"/>
              <a:gd name="connsiteX3" fmla="*/ 11818630 w 11818630"/>
              <a:gd name="connsiteY3" fmla="*/ 4489505 h 6886066"/>
              <a:gd name="connsiteX4" fmla="*/ 11816460 w 11818630"/>
              <a:gd name="connsiteY4" fmla="*/ 4492187 h 6886066"/>
              <a:gd name="connsiteX5" fmla="*/ 10354815 w 11818630"/>
              <a:gd name="connsiteY5" fmla="*/ 6321870 h 6886066"/>
              <a:gd name="connsiteX6" fmla="*/ 9902115 w 11818630"/>
              <a:gd name="connsiteY6" fmla="*/ 6886066 h 6886066"/>
              <a:gd name="connsiteX0" fmla="*/ 0 w 11818630"/>
              <a:gd name="connsiteY0" fmla="*/ 6858000 h 6886066"/>
              <a:gd name="connsiteX1" fmla="*/ 11818630 w 11818630"/>
              <a:gd name="connsiteY1" fmla="*/ 0 h 6886066"/>
              <a:gd name="connsiteX2" fmla="*/ 11818630 w 11818630"/>
              <a:gd name="connsiteY2" fmla="*/ 4489505 h 6886066"/>
              <a:gd name="connsiteX3" fmla="*/ 11816460 w 11818630"/>
              <a:gd name="connsiteY3" fmla="*/ 4492187 h 6886066"/>
              <a:gd name="connsiteX4" fmla="*/ 10354815 w 11818630"/>
              <a:gd name="connsiteY4" fmla="*/ 6321870 h 6886066"/>
              <a:gd name="connsiteX5" fmla="*/ 9902115 w 11818630"/>
              <a:gd name="connsiteY5" fmla="*/ 6886066 h 6886066"/>
              <a:gd name="connsiteX0" fmla="*/ 1916515 w 1916515"/>
              <a:gd name="connsiteY0" fmla="*/ 0 h 6886066"/>
              <a:gd name="connsiteX1" fmla="*/ 1916515 w 1916515"/>
              <a:gd name="connsiteY1" fmla="*/ 4489505 h 6886066"/>
              <a:gd name="connsiteX2" fmla="*/ 1914345 w 1916515"/>
              <a:gd name="connsiteY2" fmla="*/ 4492187 h 6886066"/>
              <a:gd name="connsiteX3" fmla="*/ 452700 w 1916515"/>
              <a:gd name="connsiteY3" fmla="*/ 6321870 h 6886066"/>
              <a:gd name="connsiteX4" fmla="*/ 0 w 1916515"/>
              <a:gd name="connsiteY4" fmla="*/ 6886066 h 6886066"/>
              <a:gd name="connsiteX0" fmla="*/ 1916515 w 1916515"/>
              <a:gd name="connsiteY0" fmla="*/ 0 h 2396561"/>
              <a:gd name="connsiteX1" fmla="*/ 1914345 w 1916515"/>
              <a:gd name="connsiteY1" fmla="*/ 2682 h 2396561"/>
              <a:gd name="connsiteX2" fmla="*/ 452700 w 1916515"/>
              <a:gd name="connsiteY2" fmla="*/ 1832365 h 2396561"/>
              <a:gd name="connsiteX3" fmla="*/ 0 w 1916515"/>
              <a:gd name="connsiteY3" fmla="*/ 2396561 h 2396561"/>
            </a:gdLst>
            <a:ahLst/>
            <a:cxnLst>
              <a:cxn ang="0">
                <a:pos x="connsiteX0" y="connsiteY0"/>
              </a:cxn>
              <a:cxn ang="0">
                <a:pos x="connsiteX1" y="connsiteY1"/>
              </a:cxn>
              <a:cxn ang="0">
                <a:pos x="connsiteX2" y="connsiteY2"/>
              </a:cxn>
              <a:cxn ang="0">
                <a:pos x="connsiteX3" y="connsiteY3"/>
              </a:cxn>
            </a:cxnLst>
            <a:rect l="l" t="t" r="r" b="b"/>
            <a:pathLst>
              <a:path w="1916515" h="2396561">
                <a:moveTo>
                  <a:pt x="1916515" y="0"/>
                </a:moveTo>
                <a:lnTo>
                  <a:pt x="1914345" y="2682"/>
                </a:lnTo>
                <a:cubicBezTo>
                  <a:pt x="1430582" y="598348"/>
                  <a:pt x="941296" y="1216779"/>
                  <a:pt x="452700" y="1832365"/>
                </a:cubicBezTo>
                <a:cubicBezTo>
                  <a:pt x="310552" y="2011075"/>
                  <a:pt x="0" y="2396561"/>
                  <a:pt x="0" y="2396561"/>
                </a:cubicBez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Content Placeholder 2">
            <a:extLst>
              <a:ext uri="{FF2B5EF4-FFF2-40B4-BE49-F238E27FC236}">
                <a16:creationId xmlns:a16="http://schemas.microsoft.com/office/drawing/2014/main" id="{882BC3DC-FEA1-72D8-BF3E-BE12F6373B56}"/>
              </a:ext>
            </a:extLst>
          </p:cNvPr>
          <p:cNvSpPr>
            <a:spLocks noGrp="1"/>
          </p:cNvSpPr>
          <p:nvPr>
            <p:ph sz="half" idx="1"/>
          </p:nvPr>
        </p:nvSpPr>
        <p:spPr>
          <a:xfrm>
            <a:off x="4046483" y="2585357"/>
            <a:ext cx="3339143" cy="3571504"/>
          </a:xfrm>
        </p:spPr>
        <p:txBody>
          <a:bodyPr vert="horz" lIns="91440" tIns="45720" rIns="91440" bIns="45720" rtlCol="0" anchor="t">
            <a:normAutofit/>
          </a:bodyPr>
          <a:lstStyle/>
          <a:p>
            <a:pPr marL="130175" indent="-130175" defTabSz="585216">
              <a:lnSpc>
                <a:spcPct val="114999"/>
              </a:lnSpc>
              <a:spcBef>
                <a:spcPts val="570"/>
              </a:spcBef>
            </a:pPr>
            <a:r>
              <a:rPr lang="en-US" sz="1600">
                <a:solidFill>
                  <a:srgbClr val="FFFFFF"/>
                </a:solidFill>
                <a:latin typeface="Arial"/>
                <a:cs typeface="Arial"/>
              </a:rPr>
              <a:t>24 year old female</a:t>
            </a:r>
          </a:p>
          <a:p>
            <a:pPr marL="130175" indent="-130175" defTabSz="585216">
              <a:lnSpc>
                <a:spcPct val="114999"/>
              </a:lnSpc>
              <a:spcBef>
                <a:spcPts val="570"/>
              </a:spcBef>
            </a:pPr>
            <a:r>
              <a:rPr lang="en-US" sz="1600">
                <a:solidFill>
                  <a:srgbClr val="FFFFFF"/>
                </a:solidFill>
                <a:latin typeface="Arial"/>
                <a:cs typeface="Arial"/>
              </a:rPr>
              <a:t>CC: suspected pregnancy </a:t>
            </a:r>
          </a:p>
          <a:p>
            <a:pPr marL="130175" indent="-130175" defTabSz="585216">
              <a:lnSpc>
                <a:spcPct val="114999"/>
              </a:lnSpc>
              <a:spcBef>
                <a:spcPts val="570"/>
              </a:spcBef>
            </a:pPr>
            <a:r>
              <a:rPr lang="en-US" sz="1600">
                <a:solidFill>
                  <a:srgbClr val="FFFFFF"/>
                </a:solidFill>
                <a:latin typeface="Arial"/>
                <a:cs typeface="Arial"/>
              </a:rPr>
              <a:t>PMH: none</a:t>
            </a:r>
          </a:p>
          <a:p>
            <a:pPr marL="130175" indent="-130175" defTabSz="585216">
              <a:lnSpc>
                <a:spcPct val="114999"/>
              </a:lnSpc>
              <a:spcBef>
                <a:spcPts val="570"/>
              </a:spcBef>
            </a:pPr>
            <a:r>
              <a:rPr lang="en-US" sz="1600">
                <a:solidFill>
                  <a:srgbClr val="FFFFFF"/>
                </a:solidFill>
                <a:latin typeface="Arial"/>
                <a:cs typeface="Arial"/>
              </a:rPr>
              <a:t>Allergies: NKDA</a:t>
            </a:r>
            <a:endParaRPr lang="en-US" sz="1600" kern="1200">
              <a:solidFill>
                <a:srgbClr val="FFFFFF">
                  <a:alpha val="70000"/>
                </a:srgbClr>
              </a:solidFill>
              <a:latin typeface="Arial"/>
              <a:cs typeface="Arial"/>
            </a:endParaRPr>
          </a:p>
          <a:p>
            <a:pPr marL="130175" indent="-130175" defTabSz="585216">
              <a:lnSpc>
                <a:spcPct val="114999"/>
              </a:lnSpc>
              <a:spcBef>
                <a:spcPts val="570"/>
              </a:spcBef>
            </a:pPr>
            <a:r>
              <a:rPr lang="en-US" sz="1600">
                <a:solidFill>
                  <a:srgbClr val="FFFFFF"/>
                </a:solidFill>
                <a:latin typeface="Arial"/>
                <a:cs typeface="Arial"/>
              </a:rPr>
              <a:t>Medications: none</a:t>
            </a:r>
            <a:endParaRPr lang="en-US" sz="1600" kern="1200">
              <a:solidFill>
                <a:srgbClr val="FFFFFF">
                  <a:alpha val="70000"/>
                </a:srgbClr>
              </a:solidFill>
              <a:latin typeface="Arial"/>
              <a:cs typeface="Arial"/>
            </a:endParaRPr>
          </a:p>
          <a:p>
            <a:pPr marL="130175" indent="-130175" defTabSz="585216">
              <a:lnSpc>
                <a:spcPct val="114999"/>
              </a:lnSpc>
              <a:spcBef>
                <a:spcPts val="570"/>
              </a:spcBef>
            </a:pPr>
            <a:r>
              <a:rPr lang="en-US" sz="1600">
                <a:solidFill>
                  <a:srgbClr val="FFFFFF"/>
                </a:solidFill>
                <a:latin typeface="Arial"/>
                <a:cs typeface="Arial"/>
              </a:rPr>
              <a:t>ROS: LMP </a:t>
            </a:r>
            <a:r>
              <a:rPr lang="en-US" sz="1600" kern="1200">
                <a:solidFill>
                  <a:srgbClr val="FFFFFF"/>
                </a:solidFill>
                <a:latin typeface="Arial"/>
                <a:cs typeface="Arial"/>
              </a:rPr>
              <a:t>3</a:t>
            </a:r>
            <a:r>
              <a:rPr lang="en-US" sz="1600">
                <a:solidFill>
                  <a:srgbClr val="FFFFFF"/>
                </a:solidFill>
                <a:latin typeface="Arial"/>
                <a:cs typeface="Arial"/>
              </a:rPr>
              <a:t> months ago, positive for nausea, fatigue and weight gain</a:t>
            </a:r>
          </a:p>
          <a:p>
            <a:pPr marL="130175" indent="-130175" defTabSz="585216">
              <a:lnSpc>
                <a:spcPct val="114999"/>
              </a:lnSpc>
              <a:spcBef>
                <a:spcPts val="570"/>
              </a:spcBef>
            </a:pPr>
            <a:r>
              <a:rPr lang="en-US" sz="1600">
                <a:solidFill>
                  <a:srgbClr val="FFFFFF"/>
                </a:solidFill>
                <a:latin typeface="Arial"/>
                <a:cs typeface="Arial"/>
              </a:rPr>
              <a:t>PE: semi-firm abdomen at pubic bone</a:t>
            </a:r>
          </a:p>
          <a:p>
            <a:pPr marL="130175" indent="-130175" defTabSz="585216">
              <a:lnSpc>
                <a:spcPct val="114999"/>
              </a:lnSpc>
              <a:spcBef>
                <a:spcPts val="570"/>
              </a:spcBef>
            </a:pPr>
            <a:endParaRPr lang="en-US" sz="1600">
              <a:solidFill>
                <a:srgbClr val="FFFFFF"/>
              </a:solidFill>
              <a:latin typeface="Arial"/>
              <a:cs typeface="Arial"/>
            </a:endParaRPr>
          </a:p>
          <a:p>
            <a:pPr defTabSz="585216">
              <a:lnSpc>
                <a:spcPct val="114999"/>
              </a:lnSpc>
            </a:pPr>
            <a:endParaRPr lang="en-US">
              <a:solidFill>
                <a:srgbClr val="FFFFFF"/>
              </a:solidFill>
              <a:latin typeface="Arial"/>
              <a:cs typeface="Arial"/>
            </a:endParaRPr>
          </a:p>
          <a:p>
            <a:pPr marL="146050" indent="-146050" defTabSz="585216">
              <a:spcBef>
                <a:spcPts val="640"/>
              </a:spcBef>
            </a:pPr>
            <a:endParaRPr lang="en-US" sz="1750" kern="1200">
              <a:solidFill>
                <a:srgbClr val="FFFFFF">
                  <a:alpha val="70000"/>
                </a:srgbClr>
              </a:solidFill>
              <a:latin typeface="+mn-lt"/>
            </a:endParaRPr>
          </a:p>
          <a:p>
            <a:pPr lvl="1"/>
            <a:endParaRPr lang="en-US">
              <a:solidFill>
                <a:srgbClr val="FFFFFF">
                  <a:alpha val="70000"/>
                </a:srgbClr>
              </a:solidFill>
            </a:endParaRPr>
          </a:p>
        </p:txBody>
      </p:sp>
      <p:sp>
        <p:nvSpPr>
          <p:cNvPr id="4" name="Content Placeholder 3">
            <a:extLst>
              <a:ext uri="{FF2B5EF4-FFF2-40B4-BE49-F238E27FC236}">
                <a16:creationId xmlns:a16="http://schemas.microsoft.com/office/drawing/2014/main" id="{8FCAD60C-5A48-B842-F75B-73CD1843BF84}"/>
              </a:ext>
            </a:extLst>
          </p:cNvPr>
          <p:cNvSpPr>
            <a:spLocks noGrp="1"/>
          </p:cNvSpPr>
          <p:nvPr>
            <p:ph sz="half" idx="2"/>
          </p:nvPr>
        </p:nvSpPr>
        <p:spPr>
          <a:xfrm>
            <a:off x="7602125" y="572865"/>
            <a:ext cx="4202185" cy="5181496"/>
          </a:xfrm>
        </p:spPr>
        <p:txBody>
          <a:bodyPr vert="horz" lIns="91440" tIns="45720" rIns="91440" bIns="45720" rtlCol="0" anchor="t">
            <a:noAutofit/>
          </a:bodyPr>
          <a:lstStyle/>
          <a:p>
            <a:pPr marL="130175" indent="-130175" defTabSz="585216">
              <a:spcBef>
                <a:spcPts val="570"/>
              </a:spcBef>
            </a:pPr>
            <a:r>
              <a:rPr lang="en-US" sz="1600">
                <a:solidFill>
                  <a:schemeClr val="tx1"/>
                </a:solidFill>
                <a:latin typeface="Arial"/>
                <a:cs typeface="Arial"/>
              </a:rPr>
              <a:t>Race: non-Hispanic Black</a:t>
            </a:r>
          </a:p>
          <a:p>
            <a:pPr marL="130175" indent="-130175" defTabSz="585216">
              <a:spcBef>
                <a:spcPts val="570"/>
              </a:spcBef>
            </a:pPr>
            <a:r>
              <a:rPr lang="en-US" sz="1600">
                <a:solidFill>
                  <a:schemeClr val="tx1"/>
                </a:solidFill>
                <a:latin typeface="Arial"/>
                <a:cs typeface="Arial"/>
              </a:rPr>
              <a:t>Substance use: denies illicit drugs or smoking/vaping, occasional alcohol use socially (3-4 drinks once a month)</a:t>
            </a:r>
            <a:endParaRPr lang="en-US">
              <a:solidFill>
                <a:schemeClr val="tx1"/>
              </a:solidFill>
            </a:endParaRPr>
          </a:p>
          <a:p>
            <a:pPr marL="130175" indent="-130175" defTabSz="585216">
              <a:spcBef>
                <a:spcPts val="570"/>
              </a:spcBef>
            </a:pPr>
            <a:r>
              <a:rPr lang="en-US" sz="1600">
                <a:solidFill>
                  <a:schemeClr val="tx1"/>
                </a:solidFill>
                <a:latin typeface="Arial"/>
                <a:cs typeface="Arial"/>
              </a:rPr>
              <a:t>Social: works full time shift work at local convenience store, single parent to 2 year old daughter, lives with mother, sister and daughter, shares a vehicle with her sister, lives in rural area with nearest hospital/large city 2 hours away</a:t>
            </a:r>
          </a:p>
          <a:p>
            <a:pPr marL="130175" indent="-130175" defTabSz="585216">
              <a:spcBef>
                <a:spcPts val="570"/>
              </a:spcBef>
            </a:pPr>
            <a:r>
              <a:rPr lang="en-US" sz="1600">
                <a:solidFill>
                  <a:schemeClr val="tx1"/>
                </a:solidFill>
                <a:latin typeface="Arial"/>
                <a:cs typeface="Arial"/>
              </a:rPr>
              <a:t>Cultural: denies implications</a:t>
            </a:r>
            <a:endParaRPr lang="en-US" sz="1600" kern="1200">
              <a:solidFill>
                <a:schemeClr val="tx1"/>
              </a:solidFill>
              <a:latin typeface="Arial"/>
              <a:cs typeface="Arial"/>
            </a:endParaRPr>
          </a:p>
          <a:p>
            <a:pPr marL="130175" indent="-130175" defTabSz="585216">
              <a:spcBef>
                <a:spcPts val="570"/>
              </a:spcBef>
            </a:pPr>
            <a:r>
              <a:rPr lang="en-US" sz="1600">
                <a:solidFill>
                  <a:schemeClr val="tx1"/>
                </a:solidFill>
                <a:latin typeface="Arial"/>
                <a:cs typeface="Arial"/>
              </a:rPr>
              <a:t>Religion: Christian, non-denominational</a:t>
            </a:r>
            <a:endParaRPr lang="en-US" sz="1600">
              <a:solidFill>
                <a:schemeClr val="tx1"/>
              </a:solidFill>
            </a:endParaRPr>
          </a:p>
          <a:p>
            <a:pPr marL="130175" indent="-130175">
              <a:spcBef>
                <a:spcPts val="570"/>
              </a:spcBef>
            </a:pPr>
            <a:r>
              <a:rPr lang="en-US" sz="1600">
                <a:solidFill>
                  <a:schemeClr val="tx1"/>
                </a:solidFill>
                <a:latin typeface="Arial"/>
                <a:cs typeface="Arial"/>
              </a:rPr>
              <a:t>Socioeconomic: minimum wage, no child support for daughter</a:t>
            </a:r>
          </a:p>
          <a:p>
            <a:pPr marL="130175" indent="-130175">
              <a:spcBef>
                <a:spcPts val="570"/>
              </a:spcBef>
            </a:pPr>
            <a:r>
              <a:rPr lang="en-US" sz="1600">
                <a:solidFill>
                  <a:schemeClr val="tx1"/>
                </a:solidFill>
                <a:latin typeface="Arial"/>
                <a:cs typeface="Arial"/>
              </a:rPr>
              <a:t>Insurance: Medicaid</a:t>
            </a:r>
          </a:p>
          <a:p>
            <a:pPr lvl="1"/>
            <a:endParaRPr lang="en-US">
              <a:solidFill>
                <a:srgbClr val="FFFFFF">
                  <a:alpha val="70000"/>
                </a:srgbClr>
              </a:solidFill>
            </a:endParaRPr>
          </a:p>
        </p:txBody>
      </p:sp>
    </p:spTree>
    <p:extLst>
      <p:ext uri="{BB962C8B-B14F-4D97-AF65-F5344CB8AC3E}">
        <p14:creationId xmlns:p14="http://schemas.microsoft.com/office/powerpoint/2010/main" val="2444376209"/>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3469</Words>
  <Application>Microsoft Macintosh PowerPoint</Application>
  <PresentationFormat>Widescreen</PresentationFormat>
  <Paragraphs>234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Avenir Next LT Pro</vt:lpstr>
      <vt:lpstr>Avenir Next LT Pro Light</vt:lpstr>
      <vt:lpstr>Calibri</vt:lpstr>
      <vt:lpstr>Sitka Subheading</vt:lpstr>
      <vt:lpstr>PebbleVTI</vt:lpstr>
      <vt:lpstr>Perinatal Care</vt:lpstr>
      <vt:lpstr>Health  Disparities</vt:lpstr>
      <vt:lpstr>Statistics of 2021</vt:lpstr>
      <vt:lpstr>Environmental Rural vs Urban</vt:lpstr>
      <vt:lpstr>Economic Factors</vt:lpstr>
      <vt:lpstr>Social Factors</vt:lpstr>
      <vt:lpstr>Resource-Limited Considerations</vt:lpstr>
      <vt:lpstr>Opportunities for Improvement</vt:lpstr>
      <vt:lpstr>Case Study</vt:lpstr>
      <vt:lpstr>Case Management</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Cassidy L. Freeman</cp:lastModifiedBy>
  <cp:revision>2</cp:revision>
  <cp:lastPrinted>2023-08-08T13:50:21Z</cp:lastPrinted>
  <dcterms:created xsi:type="dcterms:W3CDTF">2023-08-01T21:57:28Z</dcterms:created>
  <dcterms:modified xsi:type="dcterms:W3CDTF">2025-04-16T21:09:12Z</dcterms:modified>
</cp:coreProperties>
</file>