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notesMasterIdLst>
    <p:notesMasterId r:id="rId19"/>
  </p:notesMasterIdLst>
  <p:sldIdLst>
    <p:sldId id="256" r:id="rId2"/>
    <p:sldId id="257" r:id="rId3"/>
    <p:sldId id="258" r:id="rId4"/>
    <p:sldId id="259" r:id="rId5"/>
    <p:sldId id="264" r:id="rId6"/>
    <p:sldId id="260" r:id="rId7"/>
    <p:sldId id="261" r:id="rId8"/>
    <p:sldId id="262" r:id="rId9"/>
    <p:sldId id="263" r:id="rId10"/>
    <p:sldId id="271" r:id="rId11"/>
    <p:sldId id="268" r:id="rId12"/>
    <p:sldId id="265" r:id="rId13"/>
    <p:sldId id="269" r:id="rId14"/>
    <p:sldId id="266" r:id="rId15"/>
    <p:sldId id="267" r:id="rId16"/>
    <p:sldId id="272"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690"/>
    <p:restoredTop sz="86154"/>
  </p:normalViewPr>
  <p:slideViewPr>
    <p:cSldViewPr snapToGrid="0">
      <p:cViewPr varScale="1">
        <p:scale>
          <a:sx n="91" d="100"/>
          <a:sy n="91" d="100"/>
        </p:scale>
        <p:origin x="179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7.xml.rels><?xml version="1.0" encoding="UTF-8" standalone="yes"?>
<Relationships xmlns="http://schemas.openxmlformats.org/package/2006/relationships"><Relationship Id="rId3" Type="http://schemas.openxmlformats.org/officeDocument/2006/relationships/hyperlink" Target="https://doi.org/10.1136/bmjopen-2019-032890" TargetMode="External"/><Relationship Id="rId2" Type="http://schemas.openxmlformats.org/officeDocument/2006/relationships/hyperlink" Target="https://www.uptodate.com/contents/approach-to-the-patient-with-abnormal-liver-biochemical-and-function-tests?search=elevated%20liver%20enzymes%20workup%26source=search_result&amp;selectedTitle=1~150&amp;usage_type=default&amp;display_rank=1" TargetMode="External"/><Relationship Id="rId1" Type="http://schemas.openxmlformats.org/officeDocument/2006/relationships/hyperlink" Target="https://doi.org/10.1158/1078-0432.ccr-18-0370" TargetMode="External"/><Relationship Id="rId6" Type="http://schemas.openxmlformats.org/officeDocument/2006/relationships/hyperlink" Target="https://www.uptodate.com/contents/overview-of-preventive-care-in-adults?search=annual%20physical%20exam%26source=search_result&amp;selectedTitle=1~150&amp;usage_type=default&amp;display_rank=1" TargetMode="External"/><Relationship Id="rId5" Type="http://schemas.openxmlformats.org/officeDocument/2006/relationships/hyperlink" Target="https://www.ncbi.nlm.nih.gov/books/NBK534213/" TargetMode="External"/><Relationship Id="rId4" Type="http://schemas.openxmlformats.org/officeDocument/2006/relationships/hyperlink" Target="https://www.uptodate.com/contents/7208?source=icg%26topicId=120406&amp;anchor=H00" TargetMode="External"/></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7.xml.rels><?xml version="1.0" encoding="UTF-8" standalone="yes"?>
<Relationships xmlns="http://schemas.openxmlformats.org/package/2006/relationships"><Relationship Id="rId3" Type="http://schemas.openxmlformats.org/officeDocument/2006/relationships/hyperlink" Target="https://doi.org/10.1136/bmjopen-2019-032890" TargetMode="External"/><Relationship Id="rId2" Type="http://schemas.openxmlformats.org/officeDocument/2006/relationships/hyperlink" Target="https://www.uptodate.com/contents/approach-to-the-patient-with-abnormal-liver-biochemical-and-function-tests?search=elevated%20liver%20enzymes%20workup%26source=search_result&amp;selectedTitle=1~150&amp;usage_type=default&amp;display_rank=1" TargetMode="External"/><Relationship Id="rId1" Type="http://schemas.openxmlformats.org/officeDocument/2006/relationships/hyperlink" Target="https://doi.org/10.1158/1078-0432.ccr-18-0370" TargetMode="External"/><Relationship Id="rId6" Type="http://schemas.openxmlformats.org/officeDocument/2006/relationships/hyperlink" Target="https://www.uptodate.com/contents/overview-of-preventive-care-in-adults?search=annual%20physical%20exam%26source=search_result&amp;selectedTitle=1~150&amp;usage_type=default&amp;display_rank=1" TargetMode="External"/><Relationship Id="rId5" Type="http://schemas.openxmlformats.org/officeDocument/2006/relationships/hyperlink" Target="https://www.ncbi.nlm.nih.gov/books/NBK534213/" TargetMode="External"/><Relationship Id="rId4" Type="http://schemas.openxmlformats.org/officeDocument/2006/relationships/hyperlink" Target="https://www.uptodate.com/contents/7208?source=icg%26topicId=120406&amp;anchor=H00"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73DF16-BB14-43E3-A44E-34ED383D8D7B}"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7CC01FB0-0BE7-4A2B-9D8B-D9F4017DD83D}">
      <dgm:prSet/>
      <dgm:spPr/>
      <dgm:t>
        <a:bodyPr/>
        <a:lstStyle/>
        <a:p>
          <a:r>
            <a:rPr lang="en-US" b="1"/>
            <a:t>Stage in Care: </a:t>
          </a:r>
          <a:r>
            <a:rPr lang="en-US"/>
            <a:t>Here for his yearly physical exam </a:t>
          </a:r>
        </a:p>
      </dgm:t>
    </dgm:pt>
    <dgm:pt modelId="{ED0C5745-5732-4F0A-B8D5-DDF0474DE1BC}" type="parTrans" cxnId="{B883D1F0-5FDE-4679-9A22-26B45D31AF17}">
      <dgm:prSet/>
      <dgm:spPr/>
      <dgm:t>
        <a:bodyPr/>
        <a:lstStyle/>
        <a:p>
          <a:endParaRPr lang="en-US"/>
        </a:p>
      </dgm:t>
    </dgm:pt>
    <dgm:pt modelId="{58835E72-F79E-4709-90D6-11D273130EDB}" type="sibTrans" cxnId="{B883D1F0-5FDE-4679-9A22-26B45D31AF17}">
      <dgm:prSet/>
      <dgm:spPr/>
      <dgm:t>
        <a:bodyPr/>
        <a:lstStyle/>
        <a:p>
          <a:endParaRPr lang="en-US"/>
        </a:p>
      </dgm:t>
    </dgm:pt>
    <dgm:pt modelId="{6A2EFA1A-D235-4ECA-B557-B780B32CB6E6}">
      <dgm:prSet/>
      <dgm:spPr/>
      <dgm:t>
        <a:bodyPr/>
        <a:lstStyle/>
        <a:p>
          <a:r>
            <a:rPr lang="en-US" b="1"/>
            <a:t>Demographics: </a:t>
          </a:r>
          <a:r>
            <a:rPr lang="en-US"/>
            <a:t>37-year-old Hispanic male </a:t>
          </a:r>
        </a:p>
      </dgm:t>
    </dgm:pt>
    <dgm:pt modelId="{A50139FB-6AAE-4F5D-8EB7-00B0AF9E5247}" type="parTrans" cxnId="{ADFC0188-9340-4DF7-8E91-039F93200153}">
      <dgm:prSet/>
      <dgm:spPr/>
      <dgm:t>
        <a:bodyPr/>
        <a:lstStyle/>
        <a:p>
          <a:endParaRPr lang="en-US"/>
        </a:p>
      </dgm:t>
    </dgm:pt>
    <dgm:pt modelId="{B63DE905-4C2C-4041-823B-787C84F90EE7}" type="sibTrans" cxnId="{ADFC0188-9340-4DF7-8E91-039F93200153}">
      <dgm:prSet/>
      <dgm:spPr/>
      <dgm:t>
        <a:bodyPr/>
        <a:lstStyle/>
        <a:p>
          <a:endParaRPr lang="en-US"/>
        </a:p>
      </dgm:t>
    </dgm:pt>
    <dgm:pt modelId="{9F3B40F3-B48E-4C26-A885-9CCFE8192903}">
      <dgm:prSet/>
      <dgm:spPr/>
      <dgm:t>
        <a:bodyPr/>
        <a:lstStyle/>
        <a:p>
          <a:r>
            <a:rPr lang="en-US" b="1"/>
            <a:t>Presenting Complaints: </a:t>
          </a:r>
          <a:r>
            <a:rPr lang="en-US"/>
            <a:t>asthma, intermittent episodes of blood in the urine for the last 2 years, and social anxiety</a:t>
          </a:r>
        </a:p>
      </dgm:t>
    </dgm:pt>
    <dgm:pt modelId="{422A58C3-DF45-460B-923D-1A8DB2145EBD}" type="parTrans" cxnId="{AF116D43-44E4-46C2-AF96-75050331EE70}">
      <dgm:prSet/>
      <dgm:spPr/>
      <dgm:t>
        <a:bodyPr/>
        <a:lstStyle/>
        <a:p>
          <a:endParaRPr lang="en-US"/>
        </a:p>
      </dgm:t>
    </dgm:pt>
    <dgm:pt modelId="{8D8D68F7-98F7-49D3-AD6C-44F398437EE8}" type="sibTrans" cxnId="{AF116D43-44E4-46C2-AF96-75050331EE70}">
      <dgm:prSet/>
      <dgm:spPr/>
      <dgm:t>
        <a:bodyPr/>
        <a:lstStyle/>
        <a:p>
          <a:endParaRPr lang="en-US"/>
        </a:p>
      </dgm:t>
    </dgm:pt>
    <dgm:pt modelId="{2C079E97-EE0E-5F40-A1AC-696EEEF6ED42}" type="pres">
      <dgm:prSet presAssocID="{CF73DF16-BB14-43E3-A44E-34ED383D8D7B}" presName="Name0" presStyleCnt="0">
        <dgm:presLayoutVars>
          <dgm:dir/>
          <dgm:animLvl val="lvl"/>
          <dgm:resizeHandles val="exact"/>
        </dgm:presLayoutVars>
      </dgm:prSet>
      <dgm:spPr/>
    </dgm:pt>
    <dgm:pt modelId="{E913911A-C43F-3841-B68E-58FE9965B3B2}" type="pres">
      <dgm:prSet presAssocID="{9F3B40F3-B48E-4C26-A885-9CCFE8192903}" presName="boxAndChildren" presStyleCnt="0"/>
      <dgm:spPr/>
    </dgm:pt>
    <dgm:pt modelId="{2C75F940-504E-C84C-BAB4-32E602CDA103}" type="pres">
      <dgm:prSet presAssocID="{9F3B40F3-B48E-4C26-A885-9CCFE8192903}" presName="parentTextBox" presStyleLbl="node1" presStyleIdx="0" presStyleCnt="3"/>
      <dgm:spPr/>
    </dgm:pt>
    <dgm:pt modelId="{EC5A1FE7-F9E4-414C-807C-081B0C34FF20}" type="pres">
      <dgm:prSet presAssocID="{B63DE905-4C2C-4041-823B-787C84F90EE7}" presName="sp" presStyleCnt="0"/>
      <dgm:spPr/>
    </dgm:pt>
    <dgm:pt modelId="{B2A596EB-0B3F-9240-9616-F655DEA5B668}" type="pres">
      <dgm:prSet presAssocID="{6A2EFA1A-D235-4ECA-B557-B780B32CB6E6}" presName="arrowAndChildren" presStyleCnt="0"/>
      <dgm:spPr/>
    </dgm:pt>
    <dgm:pt modelId="{61E36D2E-D72C-F049-BDCC-553D90A08A1B}" type="pres">
      <dgm:prSet presAssocID="{6A2EFA1A-D235-4ECA-B557-B780B32CB6E6}" presName="parentTextArrow" presStyleLbl="node1" presStyleIdx="1" presStyleCnt="3"/>
      <dgm:spPr/>
    </dgm:pt>
    <dgm:pt modelId="{63C301A4-2FBA-DD49-A6CB-43ADE8630F87}" type="pres">
      <dgm:prSet presAssocID="{58835E72-F79E-4709-90D6-11D273130EDB}" presName="sp" presStyleCnt="0"/>
      <dgm:spPr/>
    </dgm:pt>
    <dgm:pt modelId="{03AC9113-8B1E-A541-84B0-5EF15F2B20A5}" type="pres">
      <dgm:prSet presAssocID="{7CC01FB0-0BE7-4A2B-9D8B-D9F4017DD83D}" presName="arrowAndChildren" presStyleCnt="0"/>
      <dgm:spPr/>
    </dgm:pt>
    <dgm:pt modelId="{DD37B0CF-F0FD-C340-8456-0A81EAF43334}" type="pres">
      <dgm:prSet presAssocID="{7CC01FB0-0BE7-4A2B-9D8B-D9F4017DD83D}" presName="parentTextArrow" presStyleLbl="node1" presStyleIdx="2" presStyleCnt="3"/>
      <dgm:spPr/>
    </dgm:pt>
  </dgm:ptLst>
  <dgm:cxnLst>
    <dgm:cxn modelId="{AF116D43-44E4-46C2-AF96-75050331EE70}" srcId="{CF73DF16-BB14-43E3-A44E-34ED383D8D7B}" destId="{9F3B40F3-B48E-4C26-A885-9CCFE8192903}" srcOrd="2" destOrd="0" parTransId="{422A58C3-DF45-460B-923D-1A8DB2145EBD}" sibTransId="{8D8D68F7-98F7-49D3-AD6C-44F398437EE8}"/>
    <dgm:cxn modelId="{FA2BE45F-FE0E-5548-8E8A-BEC39A28D287}" type="presOf" srcId="{6A2EFA1A-D235-4ECA-B557-B780B32CB6E6}" destId="{61E36D2E-D72C-F049-BDCC-553D90A08A1B}" srcOrd="0" destOrd="0" presId="urn:microsoft.com/office/officeart/2005/8/layout/process4"/>
    <dgm:cxn modelId="{44D64563-2EC3-4144-BCE4-EBE08C36870E}" type="presOf" srcId="{7CC01FB0-0BE7-4A2B-9D8B-D9F4017DD83D}" destId="{DD37B0CF-F0FD-C340-8456-0A81EAF43334}" srcOrd="0" destOrd="0" presId="urn:microsoft.com/office/officeart/2005/8/layout/process4"/>
    <dgm:cxn modelId="{ADFC0188-9340-4DF7-8E91-039F93200153}" srcId="{CF73DF16-BB14-43E3-A44E-34ED383D8D7B}" destId="{6A2EFA1A-D235-4ECA-B557-B780B32CB6E6}" srcOrd="1" destOrd="0" parTransId="{A50139FB-6AAE-4F5D-8EB7-00B0AF9E5247}" sibTransId="{B63DE905-4C2C-4041-823B-787C84F90EE7}"/>
    <dgm:cxn modelId="{ECCC96D6-D83E-D342-9AFF-593B08F094E9}" type="presOf" srcId="{CF73DF16-BB14-43E3-A44E-34ED383D8D7B}" destId="{2C079E97-EE0E-5F40-A1AC-696EEEF6ED42}" srcOrd="0" destOrd="0" presId="urn:microsoft.com/office/officeart/2005/8/layout/process4"/>
    <dgm:cxn modelId="{C22DFADA-F15C-8E47-A330-9DD41024E3D6}" type="presOf" srcId="{9F3B40F3-B48E-4C26-A885-9CCFE8192903}" destId="{2C75F940-504E-C84C-BAB4-32E602CDA103}" srcOrd="0" destOrd="0" presId="urn:microsoft.com/office/officeart/2005/8/layout/process4"/>
    <dgm:cxn modelId="{B883D1F0-5FDE-4679-9A22-26B45D31AF17}" srcId="{CF73DF16-BB14-43E3-A44E-34ED383D8D7B}" destId="{7CC01FB0-0BE7-4A2B-9D8B-D9F4017DD83D}" srcOrd="0" destOrd="0" parTransId="{ED0C5745-5732-4F0A-B8D5-DDF0474DE1BC}" sibTransId="{58835E72-F79E-4709-90D6-11D273130EDB}"/>
    <dgm:cxn modelId="{B8288468-9942-194C-81B1-EF3191EB259B}" type="presParOf" srcId="{2C079E97-EE0E-5F40-A1AC-696EEEF6ED42}" destId="{E913911A-C43F-3841-B68E-58FE9965B3B2}" srcOrd="0" destOrd="0" presId="urn:microsoft.com/office/officeart/2005/8/layout/process4"/>
    <dgm:cxn modelId="{3710DDFD-73AC-1D46-84DF-ADC5F55DC730}" type="presParOf" srcId="{E913911A-C43F-3841-B68E-58FE9965B3B2}" destId="{2C75F940-504E-C84C-BAB4-32E602CDA103}" srcOrd="0" destOrd="0" presId="urn:microsoft.com/office/officeart/2005/8/layout/process4"/>
    <dgm:cxn modelId="{5C6D486D-1BC7-8C4C-8470-7A63C3F18573}" type="presParOf" srcId="{2C079E97-EE0E-5F40-A1AC-696EEEF6ED42}" destId="{EC5A1FE7-F9E4-414C-807C-081B0C34FF20}" srcOrd="1" destOrd="0" presId="urn:microsoft.com/office/officeart/2005/8/layout/process4"/>
    <dgm:cxn modelId="{8077955A-A70D-0B4F-9157-B2666597F748}" type="presParOf" srcId="{2C079E97-EE0E-5F40-A1AC-696EEEF6ED42}" destId="{B2A596EB-0B3F-9240-9616-F655DEA5B668}" srcOrd="2" destOrd="0" presId="urn:microsoft.com/office/officeart/2005/8/layout/process4"/>
    <dgm:cxn modelId="{BC204ADC-DC4C-3F47-AE40-35B79DF6C7A2}" type="presParOf" srcId="{B2A596EB-0B3F-9240-9616-F655DEA5B668}" destId="{61E36D2E-D72C-F049-BDCC-553D90A08A1B}" srcOrd="0" destOrd="0" presId="urn:microsoft.com/office/officeart/2005/8/layout/process4"/>
    <dgm:cxn modelId="{FF2032C6-298A-874D-8032-395D721DF48C}" type="presParOf" srcId="{2C079E97-EE0E-5F40-A1AC-696EEEF6ED42}" destId="{63C301A4-2FBA-DD49-A6CB-43ADE8630F87}" srcOrd="3" destOrd="0" presId="urn:microsoft.com/office/officeart/2005/8/layout/process4"/>
    <dgm:cxn modelId="{11018920-B320-474A-BEB0-E77606431CA6}" type="presParOf" srcId="{2C079E97-EE0E-5F40-A1AC-696EEEF6ED42}" destId="{03AC9113-8B1E-A541-84B0-5EF15F2B20A5}" srcOrd="4" destOrd="0" presId="urn:microsoft.com/office/officeart/2005/8/layout/process4"/>
    <dgm:cxn modelId="{AAB6C2F2-1BD1-D14D-9DE1-3AA72B5F6656}" type="presParOf" srcId="{03AC9113-8B1E-A541-84B0-5EF15F2B20A5}" destId="{DD37B0CF-F0FD-C340-8456-0A81EAF43334}"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66697A-08FB-4568-A670-9A3EE5723BE5}"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5358922C-AAA6-4354-BB4D-5A3DBBAE5BA8}">
      <dgm:prSet/>
      <dgm:spPr/>
      <dgm:t>
        <a:bodyPr/>
        <a:lstStyle/>
        <a:p>
          <a:r>
            <a:rPr lang="en-US"/>
            <a:t>Family history</a:t>
          </a:r>
        </a:p>
      </dgm:t>
    </dgm:pt>
    <dgm:pt modelId="{DFB7577C-AE9C-4237-A6BA-428548C71064}" type="parTrans" cxnId="{71E464FE-F499-48FC-AC05-6F299AE27513}">
      <dgm:prSet/>
      <dgm:spPr/>
      <dgm:t>
        <a:bodyPr/>
        <a:lstStyle/>
        <a:p>
          <a:endParaRPr lang="en-US"/>
        </a:p>
      </dgm:t>
    </dgm:pt>
    <dgm:pt modelId="{383E137E-E8A8-4ED4-92ED-D71D21CEDE36}" type="sibTrans" cxnId="{71E464FE-F499-48FC-AC05-6F299AE27513}">
      <dgm:prSet/>
      <dgm:spPr/>
      <dgm:t>
        <a:bodyPr/>
        <a:lstStyle/>
        <a:p>
          <a:endParaRPr lang="en-US"/>
        </a:p>
      </dgm:t>
    </dgm:pt>
    <dgm:pt modelId="{40611DA3-1EC3-4A19-AA22-17F1CF1E770D}">
      <dgm:prSet/>
      <dgm:spPr/>
      <dgm:t>
        <a:bodyPr/>
        <a:lstStyle/>
        <a:p>
          <a:r>
            <a:rPr lang="en-US"/>
            <a:t>Mother: high triglycerides, breast cancer</a:t>
          </a:r>
        </a:p>
      </dgm:t>
    </dgm:pt>
    <dgm:pt modelId="{9A796F76-C6BC-4A2F-BE3E-4A832E4D9B17}" type="parTrans" cxnId="{A6286E92-07E9-4AAD-A5CD-8C897C55B3C9}">
      <dgm:prSet/>
      <dgm:spPr/>
      <dgm:t>
        <a:bodyPr/>
        <a:lstStyle/>
        <a:p>
          <a:endParaRPr lang="en-US"/>
        </a:p>
      </dgm:t>
    </dgm:pt>
    <dgm:pt modelId="{00735321-2B4B-4431-BE21-87D4EA4FCBEE}" type="sibTrans" cxnId="{A6286E92-07E9-4AAD-A5CD-8C897C55B3C9}">
      <dgm:prSet/>
      <dgm:spPr/>
      <dgm:t>
        <a:bodyPr/>
        <a:lstStyle/>
        <a:p>
          <a:endParaRPr lang="en-US"/>
        </a:p>
      </dgm:t>
    </dgm:pt>
    <dgm:pt modelId="{2D4ADABE-F1F3-4AC6-8270-A2D4FD75FEFB}">
      <dgm:prSet/>
      <dgm:spPr/>
      <dgm:t>
        <a:bodyPr/>
        <a:lstStyle/>
        <a:p>
          <a:r>
            <a:rPr lang="en-US"/>
            <a:t>Father: Prostate cancer (age 65), osteoporosis </a:t>
          </a:r>
        </a:p>
      </dgm:t>
    </dgm:pt>
    <dgm:pt modelId="{7EC3D226-1374-4D89-9037-7D4AA8E89F2F}" type="parTrans" cxnId="{210A9BF1-BDFF-4915-9FA9-E9214175D6F3}">
      <dgm:prSet/>
      <dgm:spPr/>
      <dgm:t>
        <a:bodyPr/>
        <a:lstStyle/>
        <a:p>
          <a:endParaRPr lang="en-US"/>
        </a:p>
      </dgm:t>
    </dgm:pt>
    <dgm:pt modelId="{BD6AB72C-773A-4D8B-9F10-E133D4823953}" type="sibTrans" cxnId="{210A9BF1-BDFF-4915-9FA9-E9214175D6F3}">
      <dgm:prSet/>
      <dgm:spPr/>
      <dgm:t>
        <a:bodyPr/>
        <a:lstStyle/>
        <a:p>
          <a:endParaRPr lang="en-US"/>
        </a:p>
      </dgm:t>
    </dgm:pt>
    <dgm:pt modelId="{A416F7B4-86A2-4B82-BA9C-5C2C3422CDE4}">
      <dgm:prSet/>
      <dgm:spPr/>
      <dgm:t>
        <a:bodyPr/>
        <a:lstStyle/>
        <a:p>
          <a:r>
            <a:rPr lang="en-US"/>
            <a:t>Maternal Grandmother: Colon cancer </a:t>
          </a:r>
        </a:p>
      </dgm:t>
    </dgm:pt>
    <dgm:pt modelId="{A3019CDB-6DA3-4428-887C-61A3CD974E50}" type="parTrans" cxnId="{C3FAB75B-7ADC-4A6F-BCC2-C5C3430755B9}">
      <dgm:prSet/>
      <dgm:spPr/>
      <dgm:t>
        <a:bodyPr/>
        <a:lstStyle/>
        <a:p>
          <a:endParaRPr lang="en-US"/>
        </a:p>
      </dgm:t>
    </dgm:pt>
    <dgm:pt modelId="{86173A6C-BB42-4F9A-9DE0-CE07C4A7755A}" type="sibTrans" cxnId="{C3FAB75B-7ADC-4A6F-BCC2-C5C3430755B9}">
      <dgm:prSet/>
      <dgm:spPr/>
      <dgm:t>
        <a:bodyPr/>
        <a:lstStyle/>
        <a:p>
          <a:endParaRPr lang="en-US"/>
        </a:p>
      </dgm:t>
    </dgm:pt>
    <dgm:pt modelId="{7DFD23F2-772E-4AB8-9ECA-93C377E39635}">
      <dgm:prSet/>
      <dgm:spPr/>
      <dgm:t>
        <a:bodyPr/>
        <a:lstStyle/>
        <a:p>
          <a:r>
            <a:rPr lang="en-US"/>
            <a:t>Social History</a:t>
          </a:r>
        </a:p>
      </dgm:t>
    </dgm:pt>
    <dgm:pt modelId="{4DDCEC62-2500-4B06-8E7B-1F701AD7DD7B}" type="parTrans" cxnId="{244CD74F-FBD2-493E-821E-7003D5B13BC8}">
      <dgm:prSet/>
      <dgm:spPr/>
      <dgm:t>
        <a:bodyPr/>
        <a:lstStyle/>
        <a:p>
          <a:endParaRPr lang="en-US"/>
        </a:p>
      </dgm:t>
    </dgm:pt>
    <dgm:pt modelId="{C54EA0D6-54D5-4B9F-8F21-05E0C1BFE5C8}" type="sibTrans" cxnId="{244CD74F-FBD2-493E-821E-7003D5B13BC8}">
      <dgm:prSet/>
      <dgm:spPr/>
      <dgm:t>
        <a:bodyPr/>
        <a:lstStyle/>
        <a:p>
          <a:endParaRPr lang="en-US"/>
        </a:p>
      </dgm:t>
    </dgm:pt>
    <dgm:pt modelId="{626B4574-B50C-48C5-9620-3325862FCB7A}">
      <dgm:prSet/>
      <dgm:spPr/>
      <dgm:t>
        <a:bodyPr/>
        <a:lstStyle/>
        <a:p>
          <a:r>
            <a:rPr lang="en-US"/>
            <a:t>Occupation: Physician </a:t>
          </a:r>
        </a:p>
      </dgm:t>
    </dgm:pt>
    <dgm:pt modelId="{03C84A05-5B56-4683-AD08-45C1416066FB}" type="parTrans" cxnId="{C6503253-CE4D-4433-B2E9-72B7F04DD94F}">
      <dgm:prSet/>
      <dgm:spPr/>
      <dgm:t>
        <a:bodyPr/>
        <a:lstStyle/>
        <a:p>
          <a:endParaRPr lang="en-US"/>
        </a:p>
      </dgm:t>
    </dgm:pt>
    <dgm:pt modelId="{0B6BED31-B7B6-44E7-9BA0-85129C518DC3}" type="sibTrans" cxnId="{C6503253-CE4D-4433-B2E9-72B7F04DD94F}">
      <dgm:prSet/>
      <dgm:spPr/>
      <dgm:t>
        <a:bodyPr/>
        <a:lstStyle/>
        <a:p>
          <a:endParaRPr lang="en-US"/>
        </a:p>
      </dgm:t>
    </dgm:pt>
    <dgm:pt modelId="{77632222-7CB8-402A-8480-664DBA6414A3}">
      <dgm:prSet/>
      <dgm:spPr/>
      <dgm:t>
        <a:bodyPr/>
        <a:lstStyle/>
        <a:p>
          <a:r>
            <a:rPr lang="en-US"/>
            <a:t>Diet: admits to eating more sweets and knows that he has gained weight</a:t>
          </a:r>
        </a:p>
      </dgm:t>
    </dgm:pt>
    <dgm:pt modelId="{81C0CDBF-0A85-4696-A0AE-49C1377DE56A}" type="parTrans" cxnId="{6912212D-E0A2-4EBD-944F-63391A49CDD0}">
      <dgm:prSet/>
      <dgm:spPr/>
      <dgm:t>
        <a:bodyPr/>
        <a:lstStyle/>
        <a:p>
          <a:endParaRPr lang="en-US"/>
        </a:p>
      </dgm:t>
    </dgm:pt>
    <dgm:pt modelId="{EF967ADA-69FD-4754-AD36-6752856044D9}" type="sibTrans" cxnId="{6912212D-E0A2-4EBD-944F-63391A49CDD0}">
      <dgm:prSet/>
      <dgm:spPr/>
      <dgm:t>
        <a:bodyPr/>
        <a:lstStyle/>
        <a:p>
          <a:endParaRPr lang="en-US"/>
        </a:p>
      </dgm:t>
    </dgm:pt>
    <dgm:pt modelId="{971E47F5-8E49-4C6B-B4A5-5AB111AE9ED0}">
      <dgm:prSet/>
      <dgm:spPr/>
      <dgm:t>
        <a:bodyPr/>
        <a:lstStyle/>
        <a:p>
          <a:r>
            <a:rPr lang="en-US"/>
            <a:t>Exercise: not often</a:t>
          </a:r>
        </a:p>
      </dgm:t>
    </dgm:pt>
    <dgm:pt modelId="{35851E1E-FCF0-4625-98F7-1DD88929398C}" type="parTrans" cxnId="{ABA0D5D4-AE17-4583-B093-19EBB22E509A}">
      <dgm:prSet/>
      <dgm:spPr/>
      <dgm:t>
        <a:bodyPr/>
        <a:lstStyle/>
        <a:p>
          <a:endParaRPr lang="en-US"/>
        </a:p>
      </dgm:t>
    </dgm:pt>
    <dgm:pt modelId="{B65D636C-665E-467C-A1B5-79EE8F3AB5D1}" type="sibTrans" cxnId="{ABA0D5D4-AE17-4583-B093-19EBB22E509A}">
      <dgm:prSet/>
      <dgm:spPr/>
      <dgm:t>
        <a:bodyPr/>
        <a:lstStyle/>
        <a:p>
          <a:endParaRPr lang="en-US"/>
        </a:p>
      </dgm:t>
    </dgm:pt>
    <dgm:pt modelId="{8DA8DD41-2213-4631-8F9B-B768C65E953C}">
      <dgm:prSet/>
      <dgm:spPr/>
      <dgm:t>
        <a:bodyPr/>
        <a:lstStyle/>
        <a:p>
          <a:r>
            <a:rPr lang="en-US"/>
            <a:t>Alcohol: Occasional social drinking</a:t>
          </a:r>
        </a:p>
      </dgm:t>
    </dgm:pt>
    <dgm:pt modelId="{B4401D15-3C4F-498F-907C-4697E13685D0}" type="parTrans" cxnId="{7BE1117D-99B7-49CC-9FEA-5455741754BB}">
      <dgm:prSet/>
      <dgm:spPr/>
      <dgm:t>
        <a:bodyPr/>
        <a:lstStyle/>
        <a:p>
          <a:endParaRPr lang="en-US"/>
        </a:p>
      </dgm:t>
    </dgm:pt>
    <dgm:pt modelId="{C1B65D3C-A53D-4989-9D6A-0D03202DA0AE}" type="sibTrans" cxnId="{7BE1117D-99B7-49CC-9FEA-5455741754BB}">
      <dgm:prSet/>
      <dgm:spPr/>
      <dgm:t>
        <a:bodyPr/>
        <a:lstStyle/>
        <a:p>
          <a:endParaRPr lang="en-US"/>
        </a:p>
      </dgm:t>
    </dgm:pt>
    <dgm:pt modelId="{456FE309-9F83-48A4-AC3D-F51ADC360203}">
      <dgm:prSet/>
      <dgm:spPr/>
      <dgm:t>
        <a:bodyPr/>
        <a:lstStyle/>
        <a:p>
          <a:r>
            <a:rPr lang="en-US" dirty="0"/>
            <a:t>Smoking: never smoker, no secondhand smoke exposure</a:t>
          </a:r>
        </a:p>
      </dgm:t>
    </dgm:pt>
    <dgm:pt modelId="{F0F7E17E-852C-42A8-AC03-CA685EE6C698}" type="parTrans" cxnId="{97CCD04C-F4A8-42B0-A176-0729EF3B8D69}">
      <dgm:prSet/>
      <dgm:spPr/>
      <dgm:t>
        <a:bodyPr/>
        <a:lstStyle/>
        <a:p>
          <a:endParaRPr lang="en-US"/>
        </a:p>
      </dgm:t>
    </dgm:pt>
    <dgm:pt modelId="{7D94E8DB-91A2-4B58-A8AC-BF6A3919CC57}" type="sibTrans" cxnId="{97CCD04C-F4A8-42B0-A176-0729EF3B8D69}">
      <dgm:prSet/>
      <dgm:spPr/>
      <dgm:t>
        <a:bodyPr/>
        <a:lstStyle/>
        <a:p>
          <a:endParaRPr lang="en-US"/>
        </a:p>
      </dgm:t>
    </dgm:pt>
    <dgm:pt modelId="{3E18EB17-A64F-4199-93A6-F22C5E6C44A3}">
      <dgm:prSet/>
      <dgm:spPr/>
      <dgm:t>
        <a:bodyPr/>
        <a:lstStyle/>
        <a:p>
          <a:r>
            <a:rPr lang="en-US"/>
            <a:t>Caffeine: “I take caffeine pills”</a:t>
          </a:r>
        </a:p>
      </dgm:t>
    </dgm:pt>
    <dgm:pt modelId="{AAFA278C-7FA1-468A-B3BA-22564A10CFF9}" type="parTrans" cxnId="{BD165C4C-032B-4B2D-A126-74FE264898FF}">
      <dgm:prSet/>
      <dgm:spPr/>
      <dgm:t>
        <a:bodyPr/>
        <a:lstStyle/>
        <a:p>
          <a:endParaRPr lang="en-US"/>
        </a:p>
      </dgm:t>
    </dgm:pt>
    <dgm:pt modelId="{24774350-6013-42AC-B074-B495344567E4}" type="sibTrans" cxnId="{BD165C4C-032B-4B2D-A126-74FE264898FF}">
      <dgm:prSet/>
      <dgm:spPr/>
      <dgm:t>
        <a:bodyPr/>
        <a:lstStyle/>
        <a:p>
          <a:endParaRPr lang="en-US"/>
        </a:p>
      </dgm:t>
    </dgm:pt>
    <dgm:pt modelId="{B5A6434E-C376-4505-88C0-DFB712DA436A}">
      <dgm:prSet/>
      <dgm:spPr/>
      <dgm:t>
        <a:bodyPr/>
        <a:lstStyle/>
        <a:p>
          <a:r>
            <a:rPr lang="en-US"/>
            <a:t>Illicit drug use: none</a:t>
          </a:r>
        </a:p>
      </dgm:t>
    </dgm:pt>
    <dgm:pt modelId="{D629310C-719D-4BF6-A317-F50FE627B829}" type="parTrans" cxnId="{31D4466D-2891-4BB1-AFD2-E55C9E4014AE}">
      <dgm:prSet/>
      <dgm:spPr/>
      <dgm:t>
        <a:bodyPr/>
        <a:lstStyle/>
        <a:p>
          <a:endParaRPr lang="en-US"/>
        </a:p>
      </dgm:t>
    </dgm:pt>
    <dgm:pt modelId="{5D8ECE49-6617-41C8-8FC9-8BA873D2E74E}" type="sibTrans" cxnId="{31D4466D-2891-4BB1-AFD2-E55C9E4014AE}">
      <dgm:prSet/>
      <dgm:spPr/>
      <dgm:t>
        <a:bodyPr/>
        <a:lstStyle/>
        <a:p>
          <a:endParaRPr lang="en-US"/>
        </a:p>
      </dgm:t>
    </dgm:pt>
    <dgm:pt modelId="{BDD91C11-EE55-47B7-8973-5F2FFA31BF3C}">
      <dgm:prSet/>
      <dgm:spPr/>
      <dgm:t>
        <a:bodyPr/>
        <a:lstStyle/>
        <a:p>
          <a:r>
            <a:rPr lang="en-US"/>
            <a:t>Adult illnesses: </a:t>
          </a:r>
        </a:p>
      </dgm:t>
    </dgm:pt>
    <dgm:pt modelId="{09F7C599-7317-43F5-AFBB-ECE747A475A6}" type="parTrans" cxnId="{80E39A2C-AE14-4205-A9C4-CE2DDEBA2894}">
      <dgm:prSet/>
      <dgm:spPr/>
      <dgm:t>
        <a:bodyPr/>
        <a:lstStyle/>
        <a:p>
          <a:endParaRPr lang="en-US"/>
        </a:p>
      </dgm:t>
    </dgm:pt>
    <dgm:pt modelId="{FE50072F-36A0-4DFC-8C38-5318D660E812}" type="sibTrans" cxnId="{80E39A2C-AE14-4205-A9C4-CE2DDEBA2894}">
      <dgm:prSet/>
      <dgm:spPr/>
      <dgm:t>
        <a:bodyPr/>
        <a:lstStyle/>
        <a:p>
          <a:endParaRPr lang="en-US"/>
        </a:p>
      </dgm:t>
    </dgm:pt>
    <dgm:pt modelId="{353D919C-A781-4CD5-ACF6-4EBA0D425307}">
      <dgm:prSet/>
      <dgm:spPr/>
      <dgm:t>
        <a:bodyPr/>
        <a:lstStyle/>
        <a:p>
          <a:r>
            <a:rPr lang="en-US" dirty="0"/>
            <a:t>social anxiety, asthma, depression </a:t>
          </a:r>
        </a:p>
      </dgm:t>
    </dgm:pt>
    <dgm:pt modelId="{0F542CE1-621B-4885-9AC8-154BF81A19EF}" type="parTrans" cxnId="{9235ECC5-0906-4C69-B2C9-93E2D290F3FE}">
      <dgm:prSet/>
      <dgm:spPr/>
      <dgm:t>
        <a:bodyPr/>
        <a:lstStyle/>
        <a:p>
          <a:endParaRPr lang="en-US"/>
        </a:p>
      </dgm:t>
    </dgm:pt>
    <dgm:pt modelId="{0FD12046-8D70-431A-A746-8356C28235EB}" type="sibTrans" cxnId="{9235ECC5-0906-4C69-B2C9-93E2D290F3FE}">
      <dgm:prSet/>
      <dgm:spPr/>
      <dgm:t>
        <a:bodyPr/>
        <a:lstStyle/>
        <a:p>
          <a:endParaRPr lang="en-US"/>
        </a:p>
      </dgm:t>
    </dgm:pt>
    <dgm:pt modelId="{E8F6BDA4-47F7-4216-91E8-606902162398}">
      <dgm:prSet/>
      <dgm:spPr/>
      <dgm:t>
        <a:bodyPr/>
        <a:lstStyle/>
        <a:p>
          <a:r>
            <a:rPr lang="en-US"/>
            <a:t>Medications: </a:t>
          </a:r>
        </a:p>
      </dgm:t>
    </dgm:pt>
    <dgm:pt modelId="{FE4BE874-AA8C-44D5-8A23-7CBFC86E9025}" type="parTrans" cxnId="{BF194194-8248-4434-A7E5-40190BBBF65F}">
      <dgm:prSet/>
      <dgm:spPr/>
      <dgm:t>
        <a:bodyPr/>
        <a:lstStyle/>
        <a:p>
          <a:endParaRPr lang="en-US"/>
        </a:p>
      </dgm:t>
    </dgm:pt>
    <dgm:pt modelId="{FF1BEB32-9C87-42CF-8899-1F4719069E60}" type="sibTrans" cxnId="{BF194194-8248-4434-A7E5-40190BBBF65F}">
      <dgm:prSet/>
      <dgm:spPr/>
      <dgm:t>
        <a:bodyPr/>
        <a:lstStyle/>
        <a:p>
          <a:endParaRPr lang="en-US"/>
        </a:p>
      </dgm:t>
    </dgm:pt>
    <dgm:pt modelId="{ACA8ABA3-E0B8-48C0-93F7-1C4A9343D059}">
      <dgm:prSet/>
      <dgm:spPr/>
      <dgm:t>
        <a:bodyPr/>
        <a:lstStyle/>
        <a:p>
          <a:r>
            <a:rPr lang="en-US"/>
            <a:t>25 mg of sertraline, 300mg of Wellbutrin, albuterol inhaler PRN</a:t>
          </a:r>
        </a:p>
      </dgm:t>
    </dgm:pt>
    <dgm:pt modelId="{AFC1C5F9-5512-400E-A31C-E09D752F25CF}" type="parTrans" cxnId="{3F0AD7D4-B278-49D0-9154-546B28985594}">
      <dgm:prSet/>
      <dgm:spPr/>
      <dgm:t>
        <a:bodyPr/>
        <a:lstStyle/>
        <a:p>
          <a:endParaRPr lang="en-US"/>
        </a:p>
      </dgm:t>
    </dgm:pt>
    <dgm:pt modelId="{D504982D-8FE5-4A69-B9C5-E7B0A1CC218B}" type="sibTrans" cxnId="{3F0AD7D4-B278-49D0-9154-546B28985594}">
      <dgm:prSet/>
      <dgm:spPr/>
      <dgm:t>
        <a:bodyPr/>
        <a:lstStyle/>
        <a:p>
          <a:endParaRPr lang="en-US"/>
        </a:p>
      </dgm:t>
    </dgm:pt>
    <dgm:pt modelId="{849F8BE5-B6CE-4A21-8050-BD808A291DD1}">
      <dgm:prSet/>
      <dgm:spPr/>
      <dgm:t>
        <a:bodyPr/>
        <a:lstStyle/>
        <a:p>
          <a:r>
            <a:rPr lang="en-US"/>
            <a:t>Allergies: </a:t>
          </a:r>
        </a:p>
      </dgm:t>
    </dgm:pt>
    <dgm:pt modelId="{06DCBE39-C6A7-4B3C-993C-5748FE479E30}" type="parTrans" cxnId="{567CDCB9-8330-4805-AA93-820124C41983}">
      <dgm:prSet/>
      <dgm:spPr/>
      <dgm:t>
        <a:bodyPr/>
        <a:lstStyle/>
        <a:p>
          <a:endParaRPr lang="en-US"/>
        </a:p>
      </dgm:t>
    </dgm:pt>
    <dgm:pt modelId="{DB0F6BD9-D721-4AB4-BABA-882CD781D62B}" type="sibTrans" cxnId="{567CDCB9-8330-4805-AA93-820124C41983}">
      <dgm:prSet/>
      <dgm:spPr/>
      <dgm:t>
        <a:bodyPr/>
        <a:lstStyle/>
        <a:p>
          <a:endParaRPr lang="en-US"/>
        </a:p>
      </dgm:t>
    </dgm:pt>
    <dgm:pt modelId="{327DC8DA-F0BD-46EC-9E98-B6D2C5E19D51}">
      <dgm:prSet/>
      <dgm:spPr/>
      <dgm:t>
        <a:bodyPr/>
        <a:lstStyle/>
        <a:p>
          <a:r>
            <a:rPr lang="en-US"/>
            <a:t>Sulfa drugs</a:t>
          </a:r>
        </a:p>
      </dgm:t>
    </dgm:pt>
    <dgm:pt modelId="{70AF2B25-7DA1-4BEB-8C6C-A9E2C0B061BC}" type="parTrans" cxnId="{930DB68B-FF12-42AD-A32B-CF20FB6064FC}">
      <dgm:prSet/>
      <dgm:spPr/>
      <dgm:t>
        <a:bodyPr/>
        <a:lstStyle/>
        <a:p>
          <a:endParaRPr lang="en-US"/>
        </a:p>
      </dgm:t>
    </dgm:pt>
    <dgm:pt modelId="{EC82B669-63B8-4FB2-A1F8-E55F6423D318}" type="sibTrans" cxnId="{930DB68B-FF12-42AD-A32B-CF20FB6064FC}">
      <dgm:prSet/>
      <dgm:spPr/>
      <dgm:t>
        <a:bodyPr/>
        <a:lstStyle/>
        <a:p>
          <a:endParaRPr lang="en-US"/>
        </a:p>
      </dgm:t>
    </dgm:pt>
    <dgm:pt modelId="{2C7719B4-89DE-46B8-9D9D-4B280B4BF5C5}">
      <dgm:prSet/>
      <dgm:spPr/>
      <dgm:t>
        <a:bodyPr/>
        <a:lstStyle/>
        <a:p>
          <a:r>
            <a:rPr lang="en-US"/>
            <a:t>Surgical History: </a:t>
          </a:r>
        </a:p>
      </dgm:t>
    </dgm:pt>
    <dgm:pt modelId="{C62A6755-7CCB-4293-89F7-4A1BC401DDA7}" type="parTrans" cxnId="{8E907C7E-0701-44E4-855F-A639E2046999}">
      <dgm:prSet/>
      <dgm:spPr/>
      <dgm:t>
        <a:bodyPr/>
        <a:lstStyle/>
        <a:p>
          <a:endParaRPr lang="en-US"/>
        </a:p>
      </dgm:t>
    </dgm:pt>
    <dgm:pt modelId="{EA683213-928D-4CCB-9093-8D745BA0B53E}" type="sibTrans" cxnId="{8E907C7E-0701-44E4-855F-A639E2046999}">
      <dgm:prSet/>
      <dgm:spPr/>
      <dgm:t>
        <a:bodyPr/>
        <a:lstStyle/>
        <a:p>
          <a:endParaRPr lang="en-US"/>
        </a:p>
      </dgm:t>
    </dgm:pt>
    <dgm:pt modelId="{C2BEC849-7B2F-4140-89FD-85932AAE3FED}">
      <dgm:prSet/>
      <dgm:spPr/>
      <dgm:t>
        <a:bodyPr/>
        <a:lstStyle/>
        <a:p>
          <a:r>
            <a:rPr lang="en-US"/>
            <a:t>Appendectomy (2016)</a:t>
          </a:r>
        </a:p>
      </dgm:t>
    </dgm:pt>
    <dgm:pt modelId="{361B9B33-110C-4006-8A02-CBAB93A9CB9F}" type="parTrans" cxnId="{33077070-8247-4C5A-B8E1-73DD6B75A5B1}">
      <dgm:prSet/>
      <dgm:spPr/>
      <dgm:t>
        <a:bodyPr/>
        <a:lstStyle/>
        <a:p>
          <a:endParaRPr lang="en-US"/>
        </a:p>
      </dgm:t>
    </dgm:pt>
    <dgm:pt modelId="{8283D0A5-861B-4CBB-B24C-994BAC7A1ADB}" type="sibTrans" cxnId="{33077070-8247-4C5A-B8E1-73DD6B75A5B1}">
      <dgm:prSet/>
      <dgm:spPr/>
      <dgm:t>
        <a:bodyPr/>
        <a:lstStyle/>
        <a:p>
          <a:endParaRPr lang="en-US"/>
        </a:p>
      </dgm:t>
    </dgm:pt>
    <dgm:pt modelId="{61A21726-9E92-4262-B962-6E1C55978861}">
      <dgm:prSet/>
      <dgm:spPr/>
      <dgm:t>
        <a:bodyPr/>
        <a:lstStyle/>
        <a:p>
          <a:r>
            <a:rPr lang="en-US"/>
            <a:t>Hospitalizations:</a:t>
          </a:r>
        </a:p>
      </dgm:t>
    </dgm:pt>
    <dgm:pt modelId="{16E79507-B537-4FFA-AD14-073B6BEB0FEE}" type="parTrans" cxnId="{B0A11AFA-1803-49EE-898C-652AE1E79FC2}">
      <dgm:prSet/>
      <dgm:spPr/>
      <dgm:t>
        <a:bodyPr/>
        <a:lstStyle/>
        <a:p>
          <a:endParaRPr lang="en-US"/>
        </a:p>
      </dgm:t>
    </dgm:pt>
    <dgm:pt modelId="{DFFBD04B-833B-4152-A83D-5874C0033297}" type="sibTrans" cxnId="{B0A11AFA-1803-49EE-898C-652AE1E79FC2}">
      <dgm:prSet/>
      <dgm:spPr/>
      <dgm:t>
        <a:bodyPr/>
        <a:lstStyle/>
        <a:p>
          <a:endParaRPr lang="en-US"/>
        </a:p>
      </dgm:t>
    </dgm:pt>
    <dgm:pt modelId="{6D34D3C3-C78D-4ABD-84E4-33C3CE09E9DB}">
      <dgm:prSet/>
      <dgm:spPr/>
      <dgm:t>
        <a:bodyPr/>
        <a:lstStyle/>
        <a:p>
          <a:r>
            <a:rPr lang="en-US"/>
            <a:t>none</a:t>
          </a:r>
        </a:p>
      </dgm:t>
    </dgm:pt>
    <dgm:pt modelId="{D2509B6D-EAC1-41D0-84BB-3B501589BD6A}" type="parTrans" cxnId="{396DB586-87FE-4CD2-9141-BA81D12C849B}">
      <dgm:prSet/>
      <dgm:spPr/>
      <dgm:t>
        <a:bodyPr/>
        <a:lstStyle/>
        <a:p>
          <a:endParaRPr lang="en-US"/>
        </a:p>
      </dgm:t>
    </dgm:pt>
    <dgm:pt modelId="{B2D0087B-62FB-425C-BD79-E15A817075F3}" type="sibTrans" cxnId="{396DB586-87FE-4CD2-9141-BA81D12C849B}">
      <dgm:prSet/>
      <dgm:spPr/>
      <dgm:t>
        <a:bodyPr/>
        <a:lstStyle/>
        <a:p>
          <a:endParaRPr lang="en-US"/>
        </a:p>
      </dgm:t>
    </dgm:pt>
    <dgm:pt modelId="{0F17A0C7-18AD-4655-BB6F-A33FA77B90D5}">
      <dgm:prSet/>
      <dgm:spPr/>
      <dgm:t>
        <a:bodyPr/>
        <a:lstStyle/>
        <a:p>
          <a:r>
            <a:rPr lang="en-US"/>
            <a:t>Health Maintenance: </a:t>
          </a:r>
        </a:p>
      </dgm:t>
    </dgm:pt>
    <dgm:pt modelId="{831DECC6-F579-48E2-8D7E-455003E5D3F9}" type="parTrans" cxnId="{537ACFD8-CC3B-46C5-B55F-BC582E99243C}">
      <dgm:prSet/>
      <dgm:spPr/>
      <dgm:t>
        <a:bodyPr/>
        <a:lstStyle/>
        <a:p>
          <a:endParaRPr lang="en-US"/>
        </a:p>
      </dgm:t>
    </dgm:pt>
    <dgm:pt modelId="{C5231B5F-6001-4E1C-855F-A78611F73731}" type="sibTrans" cxnId="{537ACFD8-CC3B-46C5-B55F-BC582E99243C}">
      <dgm:prSet/>
      <dgm:spPr/>
      <dgm:t>
        <a:bodyPr/>
        <a:lstStyle/>
        <a:p>
          <a:endParaRPr lang="en-US"/>
        </a:p>
      </dgm:t>
    </dgm:pt>
    <dgm:pt modelId="{C8ED3DAB-2ABB-4502-8328-DF3A0EF9A5C0}">
      <dgm:prSet/>
      <dgm:spPr/>
      <dgm:t>
        <a:bodyPr/>
        <a:lstStyle/>
        <a:p>
          <a:r>
            <a:rPr lang="en-US"/>
            <a:t>up to date on immunizations</a:t>
          </a:r>
        </a:p>
      </dgm:t>
    </dgm:pt>
    <dgm:pt modelId="{04E9770F-9B57-4EAB-A50C-0C935973202B}" type="parTrans" cxnId="{EBB9641A-8C3B-4C0C-B8C0-C893AD8502F3}">
      <dgm:prSet/>
      <dgm:spPr/>
      <dgm:t>
        <a:bodyPr/>
        <a:lstStyle/>
        <a:p>
          <a:endParaRPr lang="en-US"/>
        </a:p>
      </dgm:t>
    </dgm:pt>
    <dgm:pt modelId="{0D9B4AAC-4266-42AD-A28F-A758E4800B83}" type="sibTrans" cxnId="{EBB9641A-8C3B-4C0C-B8C0-C893AD8502F3}">
      <dgm:prSet/>
      <dgm:spPr/>
      <dgm:t>
        <a:bodyPr/>
        <a:lstStyle/>
        <a:p>
          <a:endParaRPr lang="en-US"/>
        </a:p>
      </dgm:t>
    </dgm:pt>
    <dgm:pt modelId="{07E4AE96-CE77-D246-BB91-C83859C5B55F}" type="pres">
      <dgm:prSet presAssocID="{A966697A-08FB-4568-A670-9A3EE5723BE5}" presName="linear" presStyleCnt="0">
        <dgm:presLayoutVars>
          <dgm:dir/>
          <dgm:animLvl val="lvl"/>
          <dgm:resizeHandles val="exact"/>
        </dgm:presLayoutVars>
      </dgm:prSet>
      <dgm:spPr/>
    </dgm:pt>
    <dgm:pt modelId="{3DA2D782-1AC9-0D49-8B41-68B3E69BF48A}" type="pres">
      <dgm:prSet presAssocID="{5358922C-AAA6-4354-BB4D-5A3DBBAE5BA8}" presName="parentLin" presStyleCnt="0"/>
      <dgm:spPr/>
    </dgm:pt>
    <dgm:pt modelId="{A121F962-3F30-1645-903A-A9E6FF26D756}" type="pres">
      <dgm:prSet presAssocID="{5358922C-AAA6-4354-BB4D-5A3DBBAE5BA8}" presName="parentLeftMargin" presStyleLbl="node1" presStyleIdx="0" presStyleCnt="8"/>
      <dgm:spPr/>
    </dgm:pt>
    <dgm:pt modelId="{6E42EA6A-880E-CC47-9BF0-5E10BF9C8020}" type="pres">
      <dgm:prSet presAssocID="{5358922C-AAA6-4354-BB4D-5A3DBBAE5BA8}" presName="parentText" presStyleLbl="node1" presStyleIdx="0" presStyleCnt="8">
        <dgm:presLayoutVars>
          <dgm:chMax val="0"/>
          <dgm:bulletEnabled val="1"/>
        </dgm:presLayoutVars>
      </dgm:prSet>
      <dgm:spPr/>
    </dgm:pt>
    <dgm:pt modelId="{043E9356-B499-9C45-ADA7-449D313A442D}" type="pres">
      <dgm:prSet presAssocID="{5358922C-AAA6-4354-BB4D-5A3DBBAE5BA8}" presName="negativeSpace" presStyleCnt="0"/>
      <dgm:spPr/>
    </dgm:pt>
    <dgm:pt modelId="{072FEB0A-B778-9A4E-8BD2-E45E901E1E3B}" type="pres">
      <dgm:prSet presAssocID="{5358922C-AAA6-4354-BB4D-5A3DBBAE5BA8}" presName="childText" presStyleLbl="conFgAcc1" presStyleIdx="0" presStyleCnt="8">
        <dgm:presLayoutVars>
          <dgm:bulletEnabled val="1"/>
        </dgm:presLayoutVars>
      </dgm:prSet>
      <dgm:spPr/>
    </dgm:pt>
    <dgm:pt modelId="{0FF8E484-2048-3841-AF75-595BDF9BA96E}" type="pres">
      <dgm:prSet presAssocID="{383E137E-E8A8-4ED4-92ED-D71D21CEDE36}" presName="spaceBetweenRectangles" presStyleCnt="0"/>
      <dgm:spPr/>
    </dgm:pt>
    <dgm:pt modelId="{2C5C267B-A1F0-5948-883E-BE60EC17DE3E}" type="pres">
      <dgm:prSet presAssocID="{7DFD23F2-772E-4AB8-9ECA-93C377E39635}" presName="parentLin" presStyleCnt="0"/>
      <dgm:spPr/>
    </dgm:pt>
    <dgm:pt modelId="{66DB4380-8DC9-3C41-A8C7-102C72509F80}" type="pres">
      <dgm:prSet presAssocID="{7DFD23F2-772E-4AB8-9ECA-93C377E39635}" presName="parentLeftMargin" presStyleLbl="node1" presStyleIdx="0" presStyleCnt="8"/>
      <dgm:spPr/>
    </dgm:pt>
    <dgm:pt modelId="{B54483A1-3DF9-604B-89E6-2A44736EC800}" type="pres">
      <dgm:prSet presAssocID="{7DFD23F2-772E-4AB8-9ECA-93C377E39635}" presName="parentText" presStyleLbl="node1" presStyleIdx="1" presStyleCnt="8">
        <dgm:presLayoutVars>
          <dgm:chMax val="0"/>
          <dgm:bulletEnabled val="1"/>
        </dgm:presLayoutVars>
      </dgm:prSet>
      <dgm:spPr/>
    </dgm:pt>
    <dgm:pt modelId="{DF09F92C-5BEA-5D45-909E-68000A8FAC34}" type="pres">
      <dgm:prSet presAssocID="{7DFD23F2-772E-4AB8-9ECA-93C377E39635}" presName="negativeSpace" presStyleCnt="0"/>
      <dgm:spPr/>
    </dgm:pt>
    <dgm:pt modelId="{663CAD3E-F22F-E24A-8FB2-E55B52791159}" type="pres">
      <dgm:prSet presAssocID="{7DFD23F2-772E-4AB8-9ECA-93C377E39635}" presName="childText" presStyleLbl="conFgAcc1" presStyleIdx="1" presStyleCnt="8">
        <dgm:presLayoutVars>
          <dgm:bulletEnabled val="1"/>
        </dgm:presLayoutVars>
      </dgm:prSet>
      <dgm:spPr/>
    </dgm:pt>
    <dgm:pt modelId="{7E2354B2-6B57-7D4D-AFA3-501FC5A0F9A9}" type="pres">
      <dgm:prSet presAssocID="{C54EA0D6-54D5-4B9F-8F21-05E0C1BFE5C8}" presName="spaceBetweenRectangles" presStyleCnt="0"/>
      <dgm:spPr/>
    </dgm:pt>
    <dgm:pt modelId="{40EFD53F-9163-834C-9840-0A8E47A4F66E}" type="pres">
      <dgm:prSet presAssocID="{BDD91C11-EE55-47B7-8973-5F2FFA31BF3C}" presName="parentLin" presStyleCnt="0"/>
      <dgm:spPr/>
    </dgm:pt>
    <dgm:pt modelId="{58885934-B027-CB4C-83EF-498973EB98F5}" type="pres">
      <dgm:prSet presAssocID="{BDD91C11-EE55-47B7-8973-5F2FFA31BF3C}" presName="parentLeftMargin" presStyleLbl="node1" presStyleIdx="1" presStyleCnt="8"/>
      <dgm:spPr/>
    </dgm:pt>
    <dgm:pt modelId="{1D61B7EC-0044-C446-BEA9-565103B0D558}" type="pres">
      <dgm:prSet presAssocID="{BDD91C11-EE55-47B7-8973-5F2FFA31BF3C}" presName="parentText" presStyleLbl="node1" presStyleIdx="2" presStyleCnt="8">
        <dgm:presLayoutVars>
          <dgm:chMax val="0"/>
          <dgm:bulletEnabled val="1"/>
        </dgm:presLayoutVars>
      </dgm:prSet>
      <dgm:spPr/>
    </dgm:pt>
    <dgm:pt modelId="{AD5816E2-95A9-FC4A-825A-158B28709BA0}" type="pres">
      <dgm:prSet presAssocID="{BDD91C11-EE55-47B7-8973-5F2FFA31BF3C}" presName="negativeSpace" presStyleCnt="0"/>
      <dgm:spPr/>
    </dgm:pt>
    <dgm:pt modelId="{01C08457-A003-2043-9EFA-89C467476630}" type="pres">
      <dgm:prSet presAssocID="{BDD91C11-EE55-47B7-8973-5F2FFA31BF3C}" presName="childText" presStyleLbl="conFgAcc1" presStyleIdx="2" presStyleCnt="8">
        <dgm:presLayoutVars>
          <dgm:bulletEnabled val="1"/>
        </dgm:presLayoutVars>
      </dgm:prSet>
      <dgm:spPr/>
    </dgm:pt>
    <dgm:pt modelId="{87C1F0B4-47D3-E441-AB0B-70AA73C1207B}" type="pres">
      <dgm:prSet presAssocID="{FE50072F-36A0-4DFC-8C38-5318D660E812}" presName="spaceBetweenRectangles" presStyleCnt="0"/>
      <dgm:spPr/>
    </dgm:pt>
    <dgm:pt modelId="{8E7B6A57-1707-9B42-84EA-76FFC14BF511}" type="pres">
      <dgm:prSet presAssocID="{E8F6BDA4-47F7-4216-91E8-606902162398}" presName="parentLin" presStyleCnt="0"/>
      <dgm:spPr/>
    </dgm:pt>
    <dgm:pt modelId="{CE83A96D-6F9E-2C47-8B0C-018890F9FFA5}" type="pres">
      <dgm:prSet presAssocID="{E8F6BDA4-47F7-4216-91E8-606902162398}" presName="parentLeftMargin" presStyleLbl="node1" presStyleIdx="2" presStyleCnt="8"/>
      <dgm:spPr/>
    </dgm:pt>
    <dgm:pt modelId="{56DA94A4-85F5-2C49-ABE8-2774FADE3374}" type="pres">
      <dgm:prSet presAssocID="{E8F6BDA4-47F7-4216-91E8-606902162398}" presName="parentText" presStyleLbl="node1" presStyleIdx="3" presStyleCnt="8">
        <dgm:presLayoutVars>
          <dgm:chMax val="0"/>
          <dgm:bulletEnabled val="1"/>
        </dgm:presLayoutVars>
      </dgm:prSet>
      <dgm:spPr/>
    </dgm:pt>
    <dgm:pt modelId="{04EC909C-8B70-6B46-BE61-0259C7815E61}" type="pres">
      <dgm:prSet presAssocID="{E8F6BDA4-47F7-4216-91E8-606902162398}" presName="negativeSpace" presStyleCnt="0"/>
      <dgm:spPr/>
    </dgm:pt>
    <dgm:pt modelId="{40E5ECDB-02DA-3D43-800C-05AC1AA95158}" type="pres">
      <dgm:prSet presAssocID="{E8F6BDA4-47F7-4216-91E8-606902162398}" presName="childText" presStyleLbl="conFgAcc1" presStyleIdx="3" presStyleCnt="8">
        <dgm:presLayoutVars>
          <dgm:bulletEnabled val="1"/>
        </dgm:presLayoutVars>
      </dgm:prSet>
      <dgm:spPr/>
    </dgm:pt>
    <dgm:pt modelId="{2B08C1FD-7574-F545-887C-3EE66A6B1EC7}" type="pres">
      <dgm:prSet presAssocID="{FF1BEB32-9C87-42CF-8899-1F4719069E60}" presName="spaceBetweenRectangles" presStyleCnt="0"/>
      <dgm:spPr/>
    </dgm:pt>
    <dgm:pt modelId="{ABCB6389-90E2-EC43-BCCB-B32A450EB568}" type="pres">
      <dgm:prSet presAssocID="{849F8BE5-B6CE-4A21-8050-BD808A291DD1}" presName="parentLin" presStyleCnt="0"/>
      <dgm:spPr/>
    </dgm:pt>
    <dgm:pt modelId="{F3FAA4EC-B433-8042-B919-AD046BBC8B73}" type="pres">
      <dgm:prSet presAssocID="{849F8BE5-B6CE-4A21-8050-BD808A291DD1}" presName="parentLeftMargin" presStyleLbl="node1" presStyleIdx="3" presStyleCnt="8"/>
      <dgm:spPr/>
    </dgm:pt>
    <dgm:pt modelId="{501EFC9E-A57F-7548-B94A-CAE0941B33F7}" type="pres">
      <dgm:prSet presAssocID="{849F8BE5-B6CE-4A21-8050-BD808A291DD1}" presName="parentText" presStyleLbl="node1" presStyleIdx="4" presStyleCnt="8">
        <dgm:presLayoutVars>
          <dgm:chMax val="0"/>
          <dgm:bulletEnabled val="1"/>
        </dgm:presLayoutVars>
      </dgm:prSet>
      <dgm:spPr/>
    </dgm:pt>
    <dgm:pt modelId="{EAE38578-A130-7C4C-9A7F-A05C6A35D397}" type="pres">
      <dgm:prSet presAssocID="{849F8BE5-B6CE-4A21-8050-BD808A291DD1}" presName="negativeSpace" presStyleCnt="0"/>
      <dgm:spPr/>
    </dgm:pt>
    <dgm:pt modelId="{DBAA29FD-AEF6-1540-A504-0E1345F63E38}" type="pres">
      <dgm:prSet presAssocID="{849F8BE5-B6CE-4A21-8050-BD808A291DD1}" presName="childText" presStyleLbl="conFgAcc1" presStyleIdx="4" presStyleCnt="8">
        <dgm:presLayoutVars>
          <dgm:bulletEnabled val="1"/>
        </dgm:presLayoutVars>
      </dgm:prSet>
      <dgm:spPr/>
    </dgm:pt>
    <dgm:pt modelId="{9956532C-600A-6C4F-8CBB-59EFFCF15478}" type="pres">
      <dgm:prSet presAssocID="{DB0F6BD9-D721-4AB4-BABA-882CD781D62B}" presName="spaceBetweenRectangles" presStyleCnt="0"/>
      <dgm:spPr/>
    </dgm:pt>
    <dgm:pt modelId="{4AC5FBEE-D09E-7945-AFFF-1339EA1279AD}" type="pres">
      <dgm:prSet presAssocID="{2C7719B4-89DE-46B8-9D9D-4B280B4BF5C5}" presName="parentLin" presStyleCnt="0"/>
      <dgm:spPr/>
    </dgm:pt>
    <dgm:pt modelId="{A92202BE-22B9-8B42-B852-0BF8B5F1E3F7}" type="pres">
      <dgm:prSet presAssocID="{2C7719B4-89DE-46B8-9D9D-4B280B4BF5C5}" presName="parentLeftMargin" presStyleLbl="node1" presStyleIdx="4" presStyleCnt="8"/>
      <dgm:spPr/>
    </dgm:pt>
    <dgm:pt modelId="{D6305C5E-F19C-DC47-8BA3-76C5820B909C}" type="pres">
      <dgm:prSet presAssocID="{2C7719B4-89DE-46B8-9D9D-4B280B4BF5C5}" presName="parentText" presStyleLbl="node1" presStyleIdx="5" presStyleCnt="8">
        <dgm:presLayoutVars>
          <dgm:chMax val="0"/>
          <dgm:bulletEnabled val="1"/>
        </dgm:presLayoutVars>
      </dgm:prSet>
      <dgm:spPr/>
    </dgm:pt>
    <dgm:pt modelId="{8526FD76-CDCA-6445-BCAD-3778AA88D146}" type="pres">
      <dgm:prSet presAssocID="{2C7719B4-89DE-46B8-9D9D-4B280B4BF5C5}" presName="negativeSpace" presStyleCnt="0"/>
      <dgm:spPr/>
    </dgm:pt>
    <dgm:pt modelId="{37E83F76-B0EF-914E-A772-D0707C245997}" type="pres">
      <dgm:prSet presAssocID="{2C7719B4-89DE-46B8-9D9D-4B280B4BF5C5}" presName="childText" presStyleLbl="conFgAcc1" presStyleIdx="5" presStyleCnt="8">
        <dgm:presLayoutVars>
          <dgm:bulletEnabled val="1"/>
        </dgm:presLayoutVars>
      </dgm:prSet>
      <dgm:spPr/>
    </dgm:pt>
    <dgm:pt modelId="{6478810A-7904-C64C-840A-9EFF1F6F87C5}" type="pres">
      <dgm:prSet presAssocID="{EA683213-928D-4CCB-9093-8D745BA0B53E}" presName="spaceBetweenRectangles" presStyleCnt="0"/>
      <dgm:spPr/>
    </dgm:pt>
    <dgm:pt modelId="{649EEE1D-F71B-1047-915A-C5DF9D29957A}" type="pres">
      <dgm:prSet presAssocID="{61A21726-9E92-4262-B962-6E1C55978861}" presName="parentLin" presStyleCnt="0"/>
      <dgm:spPr/>
    </dgm:pt>
    <dgm:pt modelId="{3EE0740F-E0C1-C14E-82A5-0ED7DEF20E17}" type="pres">
      <dgm:prSet presAssocID="{61A21726-9E92-4262-B962-6E1C55978861}" presName="parentLeftMargin" presStyleLbl="node1" presStyleIdx="5" presStyleCnt="8"/>
      <dgm:spPr/>
    </dgm:pt>
    <dgm:pt modelId="{2ABF327E-88C6-D742-8BDD-DF0432E91817}" type="pres">
      <dgm:prSet presAssocID="{61A21726-9E92-4262-B962-6E1C55978861}" presName="parentText" presStyleLbl="node1" presStyleIdx="6" presStyleCnt="8">
        <dgm:presLayoutVars>
          <dgm:chMax val="0"/>
          <dgm:bulletEnabled val="1"/>
        </dgm:presLayoutVars>
      </dgm:prSet>
      <dgm:spPr/>
    </dgm:pt>
    <dgm:pt modelId="{B21906C8-6EFC-2246-82C5-F7A2A840AB5B}" type="pres">
      <dgm:prSet presAssocID="{61A21726-9E92-4262-B962-6E1C55978861}" presName="negativeSpace" presStyleCnt="0"/>
      <dgm:spPr/>
    </dgm:pt>
    <dgm:pt modelId="{34ACCCB7-9E62-594B-9F48-CBC5898B02DC}" type="pres">
      <dgm:prSet presAssocID="{61A21726-9E92-4262-B962-6E1C55978861}" presName="childText" presStyleLbl="conFgAcc1" presStyleIdx="6" presStyleCnt="8">
        <dgm:presLayoutVars>
          <dgm:bulletEnabled val="1"/>
        </dgm:presLayoutVars>
      </dgm:prSet>
      <dgm:spPr/>
    </dgm:pt>
    <dgm:pt modelId="{20DEAEA2-3DCC-9140-A152-FD2008AEA549}" type="pres">
      <dgm:prSet presAssocID="{DFFBD04B-833B-4152-A83D-5874C0033297}" presName="spaceBetweenRectangles" presStyleCnt="0"/>
      <dgm:spPr/>
    </dgm:pt>
    <dgm:pt modelId="{20DBD7E7-6353-A042-A7AF-505524EF3331}" type="pres">
      <dgm:prSet presAssocID="{0F17A0C7-18AD-4655-BB6F-A33FA77B90D5}" presName="parentLin" presStyleCnt="0"/>
      <dgm:spPr/>
    </dgm:pt>
    <dgm:pt modelId="{45CD8561-012B-554A-B129-E738C70B82F4}" type="pres">
      <dgm:prSet presAssocID="{0F17A0C7-18AD-4655-BB6F-A33FA77B90D5}" presName="parentLeftMargin" presStyleLbl="node1" presStyleIdx="6" presStyleCnt="8"/>
      <dgm:spPr/>
    </dgm:pt>
    <dgm:pt modelId="{3351EFD4-2386-8342-AB2F-5E388C7B6667}" type="pres">
      <dgm:prSet presAssocID="{0F17A0C7-18AD-4655-BB6F-A33FA77B90D5}" presName="parentText" presStyleLbl="node1" presStyleIdx="7" presStyleCnt="8">
        <dgm:presLayoutVars>
          <dgm:chMax val="0"/>
          <dgm:bulletEnabled val="1"/>
        </dgm:presLayoutVars>
      </dgm:prSet>
      <dgm:spPr/>
    </dgm:pt>
    <dgm:pt modelId="{FC58A06E-B608-ED40-BD36-7B0617BBF012}" type="pres">
      <dgm:prSet presAssocID="{0F17A0C7-18AD-4655-BB6F-A33FA77B90D5}" presName="negativeSpace" presStyleCnt="0"/>
      <dgm:spPr/>
    </dgm:pt>
    <dgm:pt modelId="{2AE0E99F-E5A6-7546-A5DA-8A90671062CA}" type="pres">
      <dgm:prSet presAssocID="{0F17A0C7-18AD-4655-BB6F-A33FA77B90D5}" presName="childText" presStyleLbl="conFgAcc1" presStyleIdx="7" presStyleCnt="8">
        <dgm:presLayoutVars>
          <dgm:bulletEnabled val="1"/>
        </dgm:presLayoutVars>
      </dgm:prSet>
      <dgm:spPr/>
    </dgm:pt>
  </dgm:ptLst>
  <dgm:cxnLst>
    <dgm:cxn modelId="{85214B15-0F4C-4F43-B850-C06195209F0F}" type="presOf" srcId="{3E18EB17-A64F-4199-93A6-F22C5E6C44A3}" destId="{663CAD3E-F22F-E24A-8FB2-E55B52791159}" srcOrd="0" destOrd="5" presId="urn:microsoft.com/office/officeart/2005/8/layout/list1"/>
    <dgm:cxn modelId="{9278F317-A8F7-E342-AFF7-B00B8B91F625}" type="presOf" srcId="{61A21726-9E92-4262-B962-6E1C55978861}" destId="{3EE0740F-E0C1-C14E-82A5-0ED7DEF20E17}" srcOrd="0" destOrd="0" presId="urn:microsoft.com/office/officeart/2005/8/layout/list1"/>
    <dgm:cxn modelId="{EBB9641A-8C3B-4C0C-B8C0-C893AD8502F3}" srcId="{0F17A0C7-18AD-4655-BB6F-A33FA77B90D5}" destId="{C8ED3DAB-2ABB-4502-8328-DF3A0EF9A5C0}" srcOrd="0" destOrd="0" parTransId="{04E9770F-9B57-4EAB-A50C-0C935973202B}" sibTransId="{0D9B4AAC-4266-42AD-A28F-A758E4800B83}"/>
    <dgm:cxn modelId="{67A79120-721C-B040-9E4E-0AD04028AA98}" type="presOf" srcId="{626B4574-B50C-48C5-9620-3325862FCB7A}" destId="{663CAD3E-F22F-E24A-8FB2-E55B52791159}" srcOrd="0" destOrd="0" presId="urn:microsoft.com/office/officeart/2005/8/layout/list1"/>
    <dgm:cxn modelId="{7417AC20-E916-A94E-BCDF-28437EFEEAC0}" type="presOf" srcId="{C8ED3DAB-2ABB-4502-8328-DF3A0EF9A5C0}" destId="{2AE0E99F-E5A6-7546-A5DA-8A90671062CA}" srcOrd="0" destOrd="0" presId="urn:microsoft.com/office/officeart/2005/8/layout/list1"/>
    <dgm:cxn modelId="{7FE0D626-CCF1-7148-A0C9-5264E79CEC36}" type="presOf" srcId="{ACA8ABA3-E0B8-48C0-93F7-1C4A9343D059}" destId="{40E5ECDB-02DA-3D43-800C-05AC1AA95158}" srcOrd="0" destOrd="0" presId="urn:microsoft.com/office/officeart/2005/8/layout/list1"/>
    <dgm:cxn modelId="{2DFDBF28-826A-5341-AC91-470215EC449A}" type="presOf" srcId="{C2BEC849-7B2F-4140-89FD-85932AAE3FED}" destId="{37E83F76-B0EF-914E-A772-D0707C245997}" srcOrd="0" destOrd="0" presId="urn:microsoft.com/office/officeart/2005/8/layout/list1"/>
    <dgm:cxn modelId="{80E39A2C-AE14-4205-A9C4-CE2DDEBA2894}" srcId="{A966697A-08FB-4568-A670-9A3EE5723BE5}" destId="{BDD91C11-EE55-47B7-8973-5F2FFA31BF3C}" srcOrd="2" destOrd="0" parTransId="{09F7C599-7317-43F5-AFBB-ECE747A475A6}" sibTransId="{FE50072F-36A0-4DFC-8C38-5318D660E812}"/>
    <dgm:cxn modelId="{6912212D-E0A2-4EBD-944F-63391A49CDD0}" srcId="{7DFD23F2-772E-4AB8-9ECA-93C377E39635}" destId="{77632222-7CB8-402A-8480-664DBA6414A3}" srcOrd="1" destOrd="0" parTransId="{81C0CDBF-0A85-4696-A0AE-49C1377DE56A}" sibTransId="{EF967ADA-69FD-4754-AD36-6752856044D9}"/>
    <dgm:cxn modelId="{D3B2902D-121C-9149-BF2B-5F5B69AFF8AD}" type="presOf" srcId="{6D34D3C3-C78D-4ABD-84E4-33C3CE09E9DB}" destId="{34ACCCB7-9E62-594B-9F48-CBC5898B02DC}" srcOrd="0" destOrd="0" presId="urn:microsoft.com/office/officeart/2005/8/layout/list1"/>
    <dgm:cxn modelId="{A5789B2F-E4C4-A246-856C-D89E1AA962EE}" type="presOf" srcId="{40611DA3-1EC3-4A19-AA22-17F1CF1E770D}" destId="{072FEB0A-B778-9A4E-8BD2-E45E901E1E3B}" srcOrd="0" destOrd="0" presId="urn:microsoft.com/office/officeart/2005/8/layout/list1"/>
    <dgm:cxn modelId="{4A78AF32-EF3E-EF44-953E-BED8BC0E6000}" type="presOf" srcId="{7DFD23F2-772E-4AB8-9ECA-93C377E39635}" destId="{66DB4380-8DC9-3C41-A8C7-102C72509F80}" srcOrd="0" destOrd="0" presId="urn:microsoft.com/office/officeart/2005/8/layout/list1"/>
    <dgm:cxn modelId="{ED5C3D34-717C-494A-9BF2-2503ED791CE6}" type="presOf" srcId="{2C7719B4-89DE-46B8-9D9D-4B280B4BF5C5}" destId="{D6305C5E-F19C-DC47-8BA3-76C5820B909C}" srcOrd="1" destOrd="0" presId="urn:microsoft.com/office/officeart/2005/8/layout/list1"/>
    <dgm:cxn modelId="{ABF38D47-C2C6-AA43-88BC-FA5977E38813}" type="presOf" srcId="{A966697A-08FB-4568-A670-9A3EE5723BE5}" destId="{07E4AE96-CE77-D246-BB91-C83859C5B55F}" srcOrd="0" destOrd="0" presId="urn:microsoft.com/office/officeart/2005/8/layout/list1"/>
    <dgm:cxn modelId="{B100384B-7430-3C43-AB90-84179F8A893C}" type="presOf" srcId="{0F17A0C7-18AD-4655-BB6F-A33FA77B90D5}" destId="{3351EFD4-2386-8342-AB2F-5E388C7B6667}" srcOrd="1" destOrd="0" presId="urn:microsoft.com/office/officeart/2005/8/layout/list1"/>
    <dgm:cxn modelId="{BD165C4C-032B-4B2D-A126-74FE264898FF}" srcId="{7DFD23F2-772E-4AB8-9ECA-93C377E39635}" destId="{3E18EB17-A64F-4199-93A6-F22C5E6C44A3}" srcOrd="5" destOrd="0" parTransId="{AAFA278C-7FA1-468A-B3BA-22564A10CFF9}" sibTransId="{24774350-6013-42AC-B074-B495344567E4}"/>
    <dgm:cxn modelId="{97CCD04C-F4A8-42B0-A176-0729EF3B8D69}" srcId="{7DFD23F2-772E-4AB8-9ECA-93C377E39635}" destId="{456FE309-9F83-48A4-AC3D-F51ADC360203}" srcOrd="4" destOrd="0" parTransId="{F0F7E17E-852C-42A8-AC03-CA685EE6C698}" sibTransId="{7D94E8DB-91A2-4B58-A8AC-BF6A3919CC57}"/>
    <dgm:cxn modelId="{244CD74F-FBD2-493E-821E-7003D5B13BC8}" srcId="{A966697A-08FB-4568-A670-9A3EE5723BE5}" destId="{7DFD23F2-772E-4AB8-9ECA-93C377E39635}" srcOrd="1" destOrd="0" parTransId="{4DDCEC62-2500-4B06-8E7B-1F701AD7DD7B}" sibTransId="{C54EA0D6-54D5-4B9F-8F21-05E0C1BFE5C8}"/>
    <dgm:cxn modelId="{C6503253-CE4D-4433-B2E9-72B7F04DD94F}" srcId="{7DFD23F2-772E-4AB8-9ECA-93C377E39635}" destId="{626B4574-B50C-48C5-9620-3325862FCB7A}" srcOrd="0" destOrd="0" parTransId="{03C84A05-5B56-4683-AD08-45C1416066FB}" sibTransId="{0B6BED31-B7B6-44E7-9BA0-85129C518DC3}"/>
    <dgm:cxn modelId="{74FC5355-4EF3-0C42-9DBD-C4DD926CC364}" type="presOf" srcId="{B5A6434E-C376-4505-88C0-DFB712DA436A}" destId="{663CAD3E-F22F-E24A-8FB2-E55B52791159}" srcOrd="0" destOrd="6" presId="urn:microsoft.com/office/officeart/2005/8/layout/list1"/>
    <dgm:cxn modelId="{C3FAB75B-7ADC-4A6F-BCC2-C5C3430755B9}" srcId="{5358922C-AAA6-4354-BB4D-5A3DBBAE5BA8}" destId="{A416F7B4-86A2-4B82-BA9C-5C2C3422CDE4}" srcOrd="2" destOrd="0" parTransId="{A3019CDB-6DA3-4428-887C-61A3CD974E50}" sibTransId="{86173A6C-BB42-4F9A-9DE0-CE07C4A7755A}"/>
    <dgm:cxn modelId="{0E51615E-36E0-F245-A9BF-952A94F8E47A}" type="presOf" srcId="{BDD91C11-EE55-47B7-8973-5F2FFA31BF3C}" destId="{58885934-B027-CB4C-83EF-498973EB98F5}" srcOrd="0" destOrd="0" presId="urn:microsoft.com/office/officeart/2005/8/layout/list1"/>
    <dgm:cxn modelId="{1E456564-BC8B-7340-86FF-96FDE937548F}" type="presOf" srcId="{327DC8DA-F0BD-46EC-9E98-B6D2C5E19D51}" destId="{DBAA29FD-AEF6-1540-A504-0E1345F63E38}" srcOrd="0" destOrd="0" presId="urn:microsoft.com/office/officeart/2005/8/layout/list1"/>
    <dgm:cxn modelId="{31D4466D-2891-4BB1-AFD2-E55C9E4014AE}" srcId="{7DFD23F2-772E-4AB8-9ECA-93C377E39635}" destId="{B5A6434E-C376-4505-88C0-DFB712DA436A}" srcOrd="6" destOrd="0" parTransId="{D629310C-719D-4BF6-A317-F50FE627B829}" sibTransId="{5D8ECE49-6617-41C8-8FC9-8BA873D2E74E}"/>
    <dgm:cxn modelId="{33077070-8247-4C5A-B8E1-73DD6B75A5B1}" srcId="{2C7719B4-89DE-46B8-9D9D-4B280B4BF5C5}" destId="{C2BEC849-7B2F-4140-89FD-85932AAE3FED}" srcOrd="0" destOrd="0" parTransId="{361B9B33-110C-4006-8A02-CBAB93A9CB9F}" sibTransId="{8283D0A5-861B-4CBB-B24C-994BAC7A1ADB}"/>
    <dgm:cxn modelId="{41BC3075-5AEE-254E-883C-EBC82312F92F}" type="presOf" srcId="{353D919C-A781-4CD5-ACF6-4EBA0D425307}" destId="{01C08457-A003-2043-9EFA-89C467476630}" srcOrd="0" destOrd="0" presId="urn:microsoft.com/office/officeart/2005/8/layout/list1"/>
    <dgm:cxn modelId="{7BE1117D-99B7-49CC-9FEA-5455741754BB}" srcId="{7DFD23F2-772E-4AB8-9ECA-93C377E39635}" destId="{8DA8DD41-2213-4631-8F9B-B768C65E953C}" srcOrd="3" destOrd="0" parTransId="{B4401D15-3C4F-498F-907C-4697E13685D0}" sibTransId="{C1B65D3C-A53D-4989-9D6A-0D03202DA0AE}"/>
    <dgm:cxn modelId="{8E907C7E-0701-44E4-855F-A639E2046999}" srcId="{A966697A-08FB-4568-A670-9A3EE5723BE5}" destId="{2C7719B4-89DE-46B8-9D9D-4B280B4BF5C5}" srcOrd="5" destOrd="0" parTransId="{C62A6755-7CCB-4293-89F7-4A1BC401DDA7}" sibTransId="{EA683213-928D-4CCB-9093-8D745BA0B53E}"/>
    <dgm:cxn modelId="{396DB586-87FE-4CD2-9141-BA81D12C849B}" srcId="{61A21726-9E92-4262-B962-6E1C55978861}" destId="{6D34D3C3-C78D-4ABD-84E4-33C3CE09E9DB}" srcOrd="0" destOrd="0" parTransId="{D2509B6D-EAC1-41D0-84BB-3B501589BD6A}" sibTransId="{B2D0087B-62FB-425C-BD79-E15A817075F3}"/>
    <dgm:cxn modelId="{3BB86387-717C-684E-A4FF-DF8A756E4D77}" type="presOf" srcId="{A416F7B4-86A2-4B82-BA9C-5C2C3422CDE4}" destId="{072FEB0A-B778-9A4E-8BD2-E45E901E1E3B}" srcOrd="0" destOrd="2" presId="urn:microsoft.com/office/officeart/2005/8/layout/list1"/>
    <dgm:cxn modelId="{930DB68B-FF12-42AD-A32B-CF20FB6064FC}" srcId="{849F8BE5-B6CE-4A21-8050-BD808A291DD1}" destId="{327DC8DA-F0BD-46EC-9E98-B6D2C5E19D51}" srcOrd="0" destOrd="0" parTransId="{70AF2B25-7DA1-4BEB-8C6C-A9E2C0B061BC}" sibTransId="{EC82B669-63B8-4FB2-A1F8-E55F6423D318}"/>
    <dgm:cxn modelId="{ED55538C-F333-B64B-9013-08D432E04B45}" type="presOf" srcId="{5358922C-AAA6-4354-BB4D-5A3DBBAE5BA8}" destId="{6E42EA6A-880E-CC47-9BF0-5E10BF9C8020}" srcOrd="1" destOrd="0" presId="urn:microsoft.com/office/officeart/2005/8/layout/list1"/>
    <dgm:cxn modelId="{19E8DE8F-60CB-D545-9D66-DB22E93AFD80}" type="presOf" srcId="{7DFD23F2-772E-4AB8-9ECA-93C377E39635}" destId="{B54483A1-3DF9-604B-89E6-2A44736EC800}" srcOrd="1" destOrd="0" presId="urn:microsoft.com/office/officeart/2005/8/layout/list1"/>
    <dgm:cxn modelId="{A6286E92-07E9-4AAD-A5CD-8C897C55B3C9}" srcId="{5358922C-AAA6-4354-BB4D-5A3DBBAE5BA8}" destId="{40611DA3-1EC3-4A19-AA22-17F1CF1E770D}" srcOrd="0" destOrd="0" parTransId="{9A796F76-C6BC-4A2F-BE3E-4A832E4D9B17}" sibTransId="{00735321-2B4B-4431-BE21-87D4EA4FCBEE}"/>
    <dgm:cxn modelId="{BF194194-8248-4434-A7E5-40190BBBF65F}" srcId="{A966697A-08FB-4568-A670-9A3EE5723BE5}" destId="{E8F6BDA4-47F7-4216-91E8-606902162398}" srcOrd="3" destOrd="0" parTransId="{FE4BE874-AA8C-44D5-8A23-7CBFC86E9025}" sibTransId="{FF1BEB32-9C87-42CF-8899-1F4719069E60}"/>
    <dgm:cxn modelId="{CB698997-A30E-AD43-8D0B-C5210F0A2A77}" type="presOf" srcId="{849F8BE5-B6CE-4A21-8050-BD808A291DD1}" destId="{F3FAA4EC-B433-8042-B919-AD046BBC8B73}" srcOrd="0" destOrd="0" presId="urn:microsoft.com/office/officeart/2005/8/layout/list1"/>
    <dgm:cxn modelId="{B4F7179F-FE69-5E47-A486-42D8838B4D2A}" type="presOf" srcId="{971E47F5-8E49-4C6B-B4A5-5AB111AE9ED0}" destId="{663CAD3E-F22F-E24A-8FB2-E55B52791159}" srcOrd="0" destOrd="2" presId="urn:microsoft.com/office/officeart/2005/8/layout/list1"/>
    <dgm:cxn modelId="{E24704A4-5C98-0748-9DFE-A9BE86796240}" type="presOf" srcId="{2D4ADABE-F1F3-4AC6-8270-A2D4FD75FEFB}" destId="{072FEB0A-B778-9A4E-8BD2-E45E901E1E3B}" srcOrd="0" destOrd="1" presId="urn:microsoft.com/office/officeart/2005/8/layout/list1"/>
    <dgm:cxn modelId="{B5B5B7A4-BE32-BA44-A925-A86695F44057}" type="presOf" srcId="{456FE309-9F83-48A4-AC3D-F51ADC360203}" destId="{663CAD3E-F22F-E24A-8FB2-E55B52791159}" srcOrd="0" destOrd="4" presId="urn:microsoft.com/office/officeart/2005/8/layout/list1"/>
    <dgm:cxn modelId="{1291E4B1-DB33-AA4D-9845-A41A3FA1BB4D}" type="presOf" srcId="{849F8BE5-B6CE-4A21-8050-BD808A291DD1}" destId="{501EFC9E-A57F-7548-B94A-CAE0941B33F7}" srcOrd="1" destOrd="0" presId="urn:microsoft.com/office/officeart/2005/8/layout/list1"/>
    <dgm:cxn modelId="{AB1B71B2-62F9-5C4D-B9C4-8C78FBEC7EFC}" type="presOf" srcId="{61A21726-9E92-4262-B962-6E1C55978861}" destId="{2ABF327E-88C6-D742-8BDD-DF0432E91817}" srcOrd="1" destOrd="0" presId="urn:microsoft.com/office/officeart/2005/8/layout/list1"/>
    <dgm:cxn modelId="{567CDCB9-8330-4805-AA93-820124C41983}" srcId="{A966697A-08FB-4568-A670-9A3EE5723BE5}" destId="{849F8BE5-B6CE-4A21-8050-BD808A291DD1}" srcOrd="4" destOrd="0" parTransId="{06DCBE39-C6A7-4B3C-993C-5748FE479E30}" sibTransId="{DB0F6BD9-D721-4AB4-BABA-882CD781D62B}"/>
    <dgm:cxn modelId="{48D6B9BC-9F10-F34F-A70A-B6A2B0FD21CF}" type="presOf" srcId="{8DA8DD41-2213-4631-8F9B-B768C65E953C}" destId="{663CAD3E-F22F-E24A-8FB2-E55B52791159}" srcOrd="0" destOrd="3" presId="urn:microsoft.com/office/officeart/2005/8/layout/list1"/>
    <dgm:cxn modelId="{9BA393BD-D6CD-0C40-AF3D-8194CF6E8A02}" type="presOf" srcId="{0F17A0C7-18AD-4655-BB6F-A33FA77B90D5}" destId="{45CD8561-012B-554A-B129-E738C70B82F4}" srcOrd="0" destOrd="0" presId="urn:microsoft.com/office/officeart/2005/8/layout/list1"/>
    <dgm:cxn modelId="{E2B06FC1-52F6-5747-B3E9-1B3691F28BD3}" type="presOf" srcId="{77632222-7CB8-402A-8480-664DBA6414A3}" destId="{663CAD3E-F22F-E24A-8FB2-E55B52791159}" srcOrd="0" destOrd="1" presId="urn:microsoft.com/office/officeart/2005/8/layout/list1"/>
    <dgm:cxn modelId="{9235ECC5-0906-4C69-B2C9-93E2D290F3FE}" srcId="{BDD91C11-EE55-47B7-8973-5F2FFA31BF3C}" destId="{353D919C-A781-4CD5-ACF6-4EBA0D425307}" srcOrd="0" destOrd="0" parTransId="{0F542CE1-621B-4885-9AC8-154BF81A19EF}" sibTransId="{0FD12046-8D70-431A-A746-8356C28235EB}"/>
    <dgm:cxn modelId="{014EE1CC-99A0-0844-8729-E2A736DC1270}" type="presOf" srcId="{E8F6BDA4-47F7-4216-91E8-606902162398}" destId="{56DA94A4-85F5-2C49-ABE8-2774FADE3374}" srcOrd="1" destOrd="0" presId="urn:microsoft.com/office/officeart/2005/8/layout/list1"/>
    <dgm:cxn modelId="{079B51D4-B08D-BD4B-AF4F-7F5130529352}" type="presOf" srcId="{2C7719B4-89DE-46B8-9D9D-4B280B4BF5C5}" destId="{A92202BE-22B9-8B42-B852-0BF8B5F1E3F7}" srcOrd="0" destOrd="0" presId="urn:microsoft.com/office/officeart/2005/8/layout/list1"/>
    <dgm:cxn modelId="{ABA0D5D4-AE17-4583-B093-19EBB22E509A}" srcId="{7DFD23F2-772E-4AB8-9ECA-93C377E39635}" destId="{971E47F5-8E49-4C6B-B4A5-5AB111AE9ED0}" srcOrd="2" destOrd="0" parTransId="{35851E1E-FCF0-4625-98F7-1DD88929398C}" sibTransId="{B65D636C-665E-467C-A1B5-79EE8F3AB5D1}"/>
    <dgm:cxn modelId="{3F0AD7D4-B278-49D0-9154-546B28985594}" srcId="{E8F6BDA4-47F7-4216-91E8-606902162398}" destId="{ACA8ABA3-E0B8-48C0-93F7-1C4A9343D059}" srcOrd="0" destOrd="0" parTransId="{AFC1C5F9-5512-400E-A31C-E09D752F25CF}" sibTransId="{D504982D-8FE5-4A69-B9C5-E7B0A1CC218B}"/>
    <dgm:cxn modelId="{537ACFD8-CC3B-46C5-B55F-BC582E99243C}" srcId="{A966697A-08FB-4568-A670-9A3EE5723BE5}" destId="{0F17A0C7-18AD-4655-BB6F-A33FA77B90D5}" srcOrd="7" destOrd="0" parTransId="{831DECC6-F579-48E2-8D7E-455003E5D3F9}" sibTransId="{C5231B5F-6001-4E1C-855F-A78611F73731}"/>
    <dgm:cxn modelId="{1299F1EE-3BA8-B040-BF02-ED1BFB9CBFD2}" type="presOf" srcId="{BDD91C11-EE55-47B7-8973-5F2FFA31BF3C}" destId="{1D61B7EC-0044-C446-BEA9-565103B0D558}" srcOrd="1" destOrd="0" presId="urn:microsoft.com/office/officeart/2005/8/layout/list1"/>
    <dgm:cxn modelId="{210A9BF1-BDFF-4915-9FA9-E9214175D6F3}" srcId="{5358922C-AAA6-4354-BB4D-5A3DBBAE5BA8}" destId="{2D4ADABE-F1F3-4AC6-8270-A2D4FD75FEFB}" srcOrd="1" destOrd="0" parTransId="{7EC3D226-1374-4D89-9037-7D4AA8E89F2F}" sibTransId="{BD6AB72C-773A-4D8B-9F10-E133D4823953}"/>
    <dgm:cxn modelId="{516DDAF3-AFE0-DF4C-AF3B-C08C44C12394}" type="presOf" srcId="{E8F6BDA4-47F7-4216-91E8-606902162398}" destId="{CE83A96D-6F9E-2C47-8B0C-018890F9FFA5}" srcOrd="0" destOrd="0" presId="urn:microsoft.com/office/officeart/2005/8/layout/list1"/>
    <dgm:cxn modelId="{AC2654F8-9746-1C44-A691-CC60753EE079}" type="presOf" srcId="{5358922C-AAA6-4354-BB4D-5A3DBBAE5BA8}" destId="{A121F962-3F30-1645-903A-A9E6FF26D756}" srcOrd="0" destOrd="0" presId="urn:microsoft.com/office/officeart/2005/8/layout/list1"/>
    <dgm:cxn modelId="{B0A11AFA-1803-49EE-898C-652AE1E79FC2}" srcId="{A966697A-08FB-4568-A670-9A3EE5723BE5}" destId="{61A21726-9E92-4262-B962-6E1C55978861}" srcOrd="6" destOrd="0" parTransId="{16E79507-B537-4FFA-AD14-073B6BEB0FEE}" sibTransId="{DFFBD04B-833B-4152-A83D-5874C0033297}"/>
    <dgm:cxn modelId="{71E464FE-F499-48FC-AC05-6F299AE27513}" srcId="{A966697A-08FB-4568-A670-9A3EE5723BE5}" destId="{5358922C-AAA6-4354-BB4D-5A3DBBAE5BA8}" srcOrd="0" destOrd="0" parTransId="{DFB7577C-AE9C-4237-A6BA-428548C71064}" sibTransId="{383E137E-E8A8-4ED4-92ED-D71D21CEDE36}"/>
    <dgm:cxn modelId="{58D9FC66-AF1C-0E46-B4CA-27243D373B1D}" type="presParOf" srcId="{07E4AE96-CE77-D246-BB91-C83859C5B55F}" destId="{3DA2D782-1AC9-0D49-8B41-68B3E69BF48A}" srcOrd="0" destOrd="0" presId="urn:microsoft.com/office/officeart/2005/8/layout/list1"/>
    <dgm:cxn modelId="{68650ABF-4E23-354F-A3BF-23B4F8B66D5F}" type="presParOf" srcId="{3DA2D782-1AC9-0D49-8B41-68B3E69BF48A}" destId="{A121F962-3F30-1645-903A-A9E6FF26D756}" srcOrd="0" destOrd="0" presId="urn:microsoft.com/office/officeart/2005/8/layout/list1"/>
    <dgm:cxn modelId="{DF457AB0-7C4C-EB44-8DEE-E0533DF08723}" type="presParOf" srcId="{3DA2D782-1AC9-0D49-8B41-68B3E69BF48A}" destId="{6E42EA6A-880E-CC47-9BF0-5E10BF9C8020}" srcOrd="1" destOrd="0" presId="urn:microsoft.com/office/officeart/2005/8/layout/list1"/>
    <dgm:cxn modelId="{8C0449D1-0EA3-AF45-85B8-EFDC675449AA}" type="presParOf" srcId="{07E4AE96-CE77-D246-BB91-C83859C5B55F}" destId="{043E9356-B499-9C45-ADA7-449D313A442D}" srcOrd="1" destOrd="0" presId="urn:microsoft.com/office/officeart/2005/8/layout/list1"/>
    <dgm:cxn modelId="{AF45D978-6AF8-1E4B-A8D5-389060DD61D7}" type="presParOf" srcId="{07E4AE96-CE77-D246-BB91-C83859C5B55F}" destId="{072FEB0A-B778-9A4E-8BD2-E45E901E1E3B}" srcOrd="2" destOrd="0" presId="urn:microsoft.com/office/officeart/2005/8/layout/list1"/>
    <dgm:cxn modelId="{5F8AF6BA-92E3-8049-BC55-C33493BCFC32}" type="presParOf" srcId="{07E4AE96-CE77-D246-BB91-C83859C5B55F}" destId="{0FF8E484-2048-3841-AF75-595BDF9BA96E}" srcOrd="3" destOrd="0" presId="urn:microsoft.com/office/officeart/2005/8/layout/list1"/>
    <dgm:cxn modelId="{8FCE06A4-94B9-744A-ADEC-ED6D200D1446}" type="presParOf" srcId="{07E4AE96-CE77-D246-BB91-C83859C5B55F}" destId="{2C5C267B-A1F0-5948-883E-BE60EC17DE3E}" srcOrd="4" destOrd="0" presId="urn:microsoft.com/office/officeart/2005/8/layout/list1"/>
    <dgm:cxn modelId="{483EF172-5AEF-A04D-AE30-C853CF9D5A2C}" type="presParOf" srcId="{2C5C267B-A1F0-5948-883E-BE60EC17DE3E}" destId="{66DB4380-8DC9-3C41-A8C7-102C72509F80}" srcOrd="0" destOrd="0" presId="urn:microsoft.com/office/officeart/2005/8/layout/list1"/>
    <dgm:cxn modelId="{D8A54C75-CBA0-F240-9CCA-ED7230B87146}" type="presParOf" srcId="{2C5C267B-A1F0-5948-883E-BE60EC17DE3E}" destId="{B54483A1-3DF9-604B-89E6-2A44736EC800}" srcOrd="1" destOrd="0" presId="urn:microsoft.com/office/officeart/2005/8/layout/list1"/>
    <dgm:cxn modelId="{67386DC7-4E1B-D748-970C-9CB54F2BD0A5}" type="presParOf" srcId="{07E4AE96-CE77-D246-BB91-C83859C5B55F}" destId="{DF09F92C-5BEA-5D45-909E-68000A8FAC34}" srcOrd="5" destOrd="0" presId="urn:microsoft.com/office/officeart/2005/8/layout/list1"/>
    <dgm:cxn modelId="{90E833FC-74BC-CB44-B968-A3FFB61B511B}" type="presParOf" srcId="{07E4AE96-CE77-D246-BB91-C83859C5B55F}" destId="{663CAD3E-F22F-E24A-8FB2-E55B52791159}" srcOrd="6" destOrd="0" presId="urn:microsoft.com/office/officeart/2005/8/layout/list1"/>
    <dgm:cxn modelId="{050AB13C-3D0D-4C49-B8FA-CA76DC4401FE}" type="presParOf" srcId="{07E4AE96-CE77-D246-BB91-C83859C5B55F}" destId="{7E2354B2-6B57-7D4D-AFA3-501FC5A0F9A9}" srcOrd="7" destOrd="0" presId="urn:microsoft.com/office/officeart/2005/8/layout/list1"/>
    <dgm:cxn modelId="{0AAF257F-7E54-944C-87A5-D4CD504DB35A}" type="presParOf" srcId="{07E4AE96-CE77-D246-BB91-C83859C5B55F}" destId="{40EFD53F-9163-834C-9840-0A8E47A4F66E}" srcOrd="8" destOrd="0" presId="urn:microsoft.com/office/officeart/2005/8/layout/list1"/>
    <dgm:cxn modelId="{630A2628-2BF8-8D4F-8FEE-59B55E025506}" type="presParOf" srcId="{40EFD53F-9163-834C-9840-0A8E47A4F66E}" destId="{58885934-B027-CB4C-83EF-498973EB98F5}" srcOrd="0" destOrd="0" presId="urn:microsoft.com/office/officeart/2005/8/layout/list1"/>
    <dgm:cxn modelId="{5D0EBCEA-D507-A740-9A3F-0F27FEFB14D3}" type="presParOf" srcId="{40EFD53F-9163-834C-9840-0A8E47A4F66E}" destId="{1D61B7EC-0044-C446-BEA9-565103B0D558}" srcOrd="1" destOrd="0" presId="urn:microsoft.com/office/officeart/2005/8/layout/list1"/>
    <dgm:cxn modelId="{E6183C5E-F61B-FB44-A9DA-8E63C8E84368}" type="presParOf" srcId="{07E4AE96-CE77-D246-BB91-C83859C5B55F}" destId="{AD5816E2-95A9-FC4A-825A-158B28709BA0}" srcOrd="9" destOrd="0" presId="urn:microsoft.com/office/officeart/2005/8/layout/list1"/>
    <dgm:cxn modelId="{7FBFC4C9-FFCC-9346-9969-3A55005E525C}" type="presParOf" srcId="{07E4AE96-CE77-D246-BB91-C83859C5B55F}" destId="{01C08457-A003-2043-9EFA-89C467476630}" srcOrd="10" destOrd="0" presId="urn:microsoft.com/office/officeart/2005/8/layout/list1"/>
    <dgm:cxn modelId="{29E5E801-6A32-F14F-B2B6-372FDAD90245}" type="presParOf" srcId="{07E4AE96-CE77-D246-BB91-C83859C5B55F}" destId="{87C1F0B4-47D3-E441-AB0B-70AA73C1207B}" srcOrd="11" destOrd="0" presId="urn:microsoft.com/office/officeart/2005/8/layout/list1"/>
    <dgm:cxn modelId="{B1807806-4B4F-4345-B4B4-755FC8F00D2E}" type="presParOf" srcId="{07E4AE96-CE77-D246-BB91-C83859C5B55F}" destId="{8E7B6A57-1707-9B42-84EA-76FFC14BF511}" srcOrd="12" destOrd="0" presId="urn:microsoft.com/office/officeart/2005/8/layout/list1"/>
    <dgm:cxn modelId="{59B065CB-568A-C444-AC35-4878E04C812D}" type="presParOf" srcId="{8E7B6A57-1707-9B42-84EA-76FFC14BF511}" destId="{CE83A96D-6F9E-2C47-8B0C-018890F9FFA5}" srcOrd="0" destOrd="0" presId="urn:microsoft.com/office/officeart/2005/8/layout/list1"/>
    <dgm:cxn modelId="{6EC50617-C2D3-DD48-B7B7-CFC3E779A732}" type="presParOf" srcId="{8E7B6A57-1707-9B42-84EA-76FFC14BF511}" destId="{56DA94A4-85F5-2C49-ABE8-2774FADE3374}" srcOrd="1" destOrd="0" presId="urn:microsoft.com/office/officeart/2005/8/layout/list1"/>
    <dgm:cxn modelId="{CC817B85-0988-9D4A-8383-DD5CD1DBF3A8}" type="presParOf" srcId="{07E4AE96-CE77-D246-BB91-C83859C5B55F}" destId="{04EC909C-8B70-6B46-BE61-0259C7815E61}" srcOrd="13" destOrd="0" presId="urn:microsoft.com/office/officeart/2005/8/layout/list1"/>
    <dgm:cxn modelId="{88852E84-6564-004F-BB89-02A8BACDCCE1}" type="presParOf" srcId="{07E4AE96-CE77-D246-BB91-C83859C5B55F}" destId="{40E5ECDB-02DA-3D43-800C-05AC1AA95158}" srcOrd="14" destOrd="0" presId="urn:microsoft.com/office/officeart/2005/8/layout/list1"/>
    <dgm:cxn modelId="{EB2BF247-C8AB-C248-BB5E-4B15476DE4D9}" type="presParOf" srcId="{07E4AE96-CE77-D246-BB91-C83859C5B55F}" destId="{2B08C1FD-7574-F545-887C-3EE66A6B1EC7}" srcOrd="15" destOrd="0" presId="urn:microsoft.com/office/officeart/2005/8/layout/list1"/>
    <dgm:cxn modelId="{6667D4E5-869B-344C-A2C9-7CDDE50DEC1C}" type="presParOf" srcId="{07E4AE96-CE77-D246-BB91-C83859C5B55F}" destId="{ABCB6389-90E2-EC43-BCCB-B32A450EB568}" srcOrd="16" destOrd="0" presId="urn:microsoft.com/office/officeart/2005/8/layout/list1"/>
    <dgm:cxn modelId="{3D049956-135D-A140-B6B4-BE343AB6305A}" type="presParOf" srcId="{ABCB6389-90E2-EC43-BCCB-B32A450EB568}" destId="{F3FAA4EC-B433-8042-B919-AD046BBC8B73}" srcOrd="0" destOrd="0" presId="urn:microsoft.com/office/officeart/2005/8/layout/list1"/>
    <dgm:cxn modelId="{9836C5DA-7176-6744-8982-07AFEFFA460C}" type="presParOf" srcId="{ABCB6389-90E2-EC43-BCCB-B32A450EB568}" destId="{501EFC9E-A57F-7548-B94A-CAE0941B33F7}" srcOrd="1" destOrd="0" presId="urn:microsoft.com/office/officeart/2005/8/layout/list1"/>
    <dgm:cxn modelId="{47EA0EE3-8D95-304E-A291-42EE5C69E31C}" type="presParOf" srcId="{07E4AE96-CE77-D246-BB91-C83859C5B55F}" destId="{EAE38578-A130-7C4C-9A7F-A05C6A35D397}" srcOrd="17" destOrd="0" presId="urn:microsoft.com/office/officeart/2005/8/layout/list1"/>
    <dgm:cxn modelId="{3672FC89-18BD-0B40-9144-9DA5BBE572FE}" type="presParOf" srcId="{07E4AE96-CE77-D246-BB91-C83859C5B55F}" destId="{DBAA29FD-AEF6-1540-A504-0E1345F63E38}" srcOrd="18" destOrd="0" presId="urn:microsoft.com/office/officeart/2005/8/layout/list1"/>
    <dgm:cxn modelId="{561E3615-AA2F-664E-ABF6-1611BCEAAE39}" type="presParOf" srcId="{07E4AE96-CE77-D246-BB91-C83859C5B55F}" destId="{9956532C-600A-6C4F-8CBB-59EFFCF15478}" srcOrd="19" destOrd="0" presId="urn:microsoft.com/office/officeart/2005/8/layout/list1"/>
    <dgm:cxn modelId="{11D00C8E-C404-C441-BC6A-F55D06046BC4}" type="presParOf" srcId="{07E4AE96-CE77-D246-BB91-C83859C5B55F}" destId="{4AC5FBEE-D09E-7945-AFFF-1339EA1279AD}" srcOrd="20" destOrd="0" presId="urn:microsoft.com/office/officeart/2005/8/layout/list1"/>
    <dgm:cxn modelId="{D8A6FC61-6FFC-1745-A93C-9618DFE75130}" type="presParOf" srcId="{4AC5FBEE-D09E-7945-AFFF-1339EA1279AD}" destId="{A92202BE-22B9-8B42-B852-0BF8B5F1E3F7}" srcOrd="0" destOrd="0" presId="urn:microsoft.com/office/officeart/2005/8/layout/list1"/>
    <dgm:cxn modelId="{6B68F201-E4A5-A74B-AC4D-A4C24BD93B33}" type="presParOf" srcId="{4AC5FBEE-D09E-7945-AFFF-1339EA1279AD}" destId="{D6305C5E-F19C-DC47-8BA3-76C5820B909C}" srcOrd="1" destOrd="0" presId="urn:microsoft.com/office/officeart/2005/8/layout/list1"/>
    <dgm:cxn modelId="{FDBFCBB1-E397-1C4E-B06B-C5665930C23F}" type="presParOf" srcId="{07E4AE96-CE77-D246-BB91-C83859C5B55F}" destId="{8526FD76-CDCA-6445-BCAD-3778AA88D146}" srcOrd="21" destOrd="0" presId="urn:microsoft.com/office/officeart/2005/8/layout/list1"/>
    <dgm:cxn modelId="{B871B632-8B5D-DC4E-AF2C-12B28E8C14CF}" type="presParOf" srcId="{07E4AE96-CE77-D246-BB91-C83859C5B55F}" destId="{37E83F76-B0EF-914E-A772-D0707C245997}" srcOrd="22" destOrd="0" presId="urn:microsoft.com/office/officeart/2005/8/layout/list1"/>
    <dgm:cxn modelId="{5590C41B-7914-DF4F-ADC7-7DA4F4B44528}" type="presParOf" srcId="{07E4AE96-CE77-D246-BB91-C83859C5B55F}" destId="{6478810A-7904-C64C-840A-9EFF1F6F87C5}" srcOrd="23" destOrd="0" presId="urn:microsoft.com/office/officeart/2005/8/layout/list1"/>
    <dgm:cxn modelId="{1EA8CE19-D6F7-DB4F-ABAF-0A73665556F2}" type="presParOf" srcId="{07E4AE96-CE77-D246-BB91-C83859C5B55F}" destId="{649EEE1D-F71B-1047-915A-C5DF9D29957A}" srcOrd="24" destOrd="0" presId="urn:microsoft.com/office/officeart/2005/8/layout/list1"/>
    <dgm:cxn modelId="{1DAF3ECB-8A70-A84C-827F-22ED64F839A4}" type="presParOf" srcId="{649EEE1D-F71B-1047-915A-C5DF9D29957A}" destId="{3EE0740F-E0C1-C14E-82A5-0ED7DEF20E17}" srcOrd="0" destOrd="0" presId="urn:microsoft.com/office/officeart/2005/8/layout/list1"/>
    <dgm:cxn modelId="{911D2AFC-7879-434A-AC50-E1ADE4684D8C}" type="presParOf" srcId="{649EEE1D-F71B-1047-915A-C5DF9D29957A}" destId="{2ABF327E-88C6-D742-8BDD-DF0432E91817}" srcOrd="1" destOrd="0" presId="urn:microsoft.com/office/officeart/2005/8/layout/list1"/>
    <dgm:cxn modelId="{4E3C992C-16EF-ED47-843F-A0CE4E7D3FAC}" type="presParOf" srcId="{07E4AE96-CE77-D246-BB91-C83859C5B55F}" destId="{B21906C8-6EFC-2246-82C5-F7A2A840AB5B}" srcOrd="25" destOrd="0" presId="urn:microsoft.com/office/officeart/2005/8/layout/list1"/>
    <dgm:cxn modelId="{21C763EE-F0F5-B546-9BC0-7B8D5B752491}" type="presParOf" srcId="{07E4AE96-CE77-D246-BB91-C83859C5B55F}" destId="{34ACCCB7-9E62-594B-9F48-CBC5898B02DC}" srcOrd="26" destOrd="0" presId="urn:microsoft.com/office/officeart/2005/8/layout/list1"/>
    <dgm:cxn modelId="{E95CD4BE-3F4C-E243-AE60-65D8EFFC81C4}" type="presParOf" srcId="{07E4AE96-CE77-D246-BB91-C83859C5B55F}" destId="{20DEAEA2-3DCC-9140-A152-FD2008AEA549}" srcOrd="27" destOrd="0" presId="urn:microsoft.com/office/officeart/2005/8/layout/list1"/>
    <dgm:cxn modelId="{FC4A0469-CA39-954D-BFE8-51CF1DCDABBD}" type="presParOf" srcId="{07E4AE96-CE77-D246-BB91-C83859C5B55F}" destId="{20DBD7E7-6353-A042-A7AF-505524EF3331}" srcOrd="28" destOrd="0" presId="urn:microsoft.com/office/officeart/2005/8/layout/list1"/>
    <dgm:cxn modelId="{91A351C6-AA4A-294C-A9EE-6E442D7F4F74}" type="presParOf" srcId="{20DBD7E7-6353-A042-A7AF-505524EF3331}" destId="{45CD8561-012B-554A-B129-E738C70B82F4}" srcOrd="0" destOrd="0" presId="urn:microsoft.com/office/officeart/2005/8/layout/list1"/>
    <dgm:cxn modelId="{4A95DAB4-E94C-F949-B135-500C14D2543E}" type="presParOf" srcId="{20DBD7E7-6353-A042-A7AF-505524EF3331}" destId="{3351EFD4-2386-8342-AB2F-5E388C7B6667}" srcOrd="1" destOrd="0" presId="urn:microsoft.com/office/officeart/2005/8/layout/list1"/>
    <dgm:cxn modelId="{45E99105-E573-5941-9A9C-053EE38D8FAA}" type="presParOf" srcId="{07E4AE96-CE77-D246-BB91-C83859C5B55F}" destId="{FC58A06E-B608-ED40-BD36-7B0617BBF012}" srcOrd="29" destOrd="0" presId="urn:microsoft.com/office/officeart/2005/8/layout/list1"/>
    <dgm:cxn modelId="{C90A3894-CE83-C24C-B1B2-EB9D238C2911}" type="presParOf" srcId="{07E4AE96-CE77-D246-BB91-C83859C5B55F}" destId="{2AE0E99F-E5A6-7546-A5DA-8A90671062CA}" srcOrd="3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183D11-6B7B-41F5-A4D3-7EA5170062FA}"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759AE4E-1B4D-4BC6-B273-2C976C8ED11E}">
      <dgm:prSet/>
      <dgm:spPr/>
      <dgm:t>
        <a:bodyPr/>
        <a:lstStyle/>
        <a:p>
          <a:pPr>
            <a:lnSpc>
              <a:spcPct val="100000"/>
            </a:lnSpc>
            <a:defRPr b="1"/>
          </a:pPr>
          <a:r>
            <a:rPr lang="en-US" dirty="0"/>
            <a:t>Hematuria:</a:t>
          </a:r>
        </a:p>
      </dgm:t>
    </dgm:pt>
    <dgm:pt modelId="{EE7845C9-EB51-477D-9234-5954C92E52B8}" type="parTrans" cxnId="{C14F8562-26DC-4BD0-A069-DA4F84386ECA}">
      <dgm:prSet/>
      <dgm:spPr/>
      <dgm:t>
        <a:bodyPr/>
        <a:lstStyle/>
        <a:p>
          <a:endParaRPr lang="en-US"/>
        </a:p>
      </dgm:t>
    </dgm:pt>
    <dgm:pt modelId="{2365B596-1B18-45BF-9A6A-FFC5B69E193F}" type="sibTrans" cxnId="{C14F8562-26DC-4BD0-A069-DA4F84386ECA}">
      <dgm:prSet/>
      <dgm:spPr/>
      <dgm:t>
        <a:bodyPr/>
        <a:lstStyle/>
        <a:p>
          <a:endParaRPr lang="en-US"/>
        </a:p>
      </dgm:t>
    </dgm:pt>
    <dgm:pt modelId="{4755C598-9DAA-46F0-943C-B585E4F1651C}">
      <dgm:prSet/>
      <dgm:spPr/>
      <dgm:t>
        <a:bodyPr/>
        <a:lstStyle/>
        <a:p>
          <a:pPr>
            <a:lnSpc>
              <a:spcPct val="100000"/>
            </a:lnSpc>
          </a:pPr>
          <a:r>
            <a:rPr lang="en-US" dirty="0"/>
            <a:t>Urinalysis, reflex to culture: showed 3-8 RBCs, many bacteria, and mucous present</a:t>
          </a:r>
        </a:p>
      </dgm:t>
    </dgm:pt>
    <dgm:pt modelId="{5A5C7351-C4D7-48B0-8895-3787895F372D}" type="parTrans" cxnId="{AC731B5B-9056-4418-B030-5CB703BD633B}">
      <dgm:prSet/>
      <dgm:spPr/>
      <dgm:t>
        <a:bodyPr/>
        <a:lstStyle/>
        <a:p>
          <a:endParaRPr lang="en-US"/>
        </a:p>
      </dgm:t>
    </dgm:pt>
    <dgm:pt modelId="{291060F0-D1B9-44A1-9265-E31B82393A4B}" type="sibTrans" cxnId="{AC731B5B-9056-4418-B030-5CB703BD633B}">
      <dgm:prSet/>
      <dgm:spPr/>
      <dgm:t>
        <a:bodyPr/>
        <a:lstStyle/>
        <a:p>
          <a:endParaRPr lang="en-US"/>
        </a:p>
      </dgm:t>
    </dgm:pt>
    <dgm:pt modelId="{3C2F1EBC-88B2-4A6E-BC4E-3AA3F7B4013A}">
      <dgm:prSet/>
      <dgm:spPr/>
      <dgm:t>
        <a:bodyPr/>
        <a:lstStyle/>
        <a:p>
          <a:pPr>
            <a:lnSpc>
              <a:spcPct val="100000"/>
            </a:lnSpc>
          </a:pPr>
          <a:r>
            <a:rPr lang="en-US" dirty="0"/>
            <a:t>Urine Cytology (pending)</a:t>
          </a:r>
        </a:p>
      </dgm:t>
    </dgm:pt>
    <dgm:pt modelId="{41B83EAD-CB16-4B81-8617-58BB47D91159}" type="parTrans" cxnId="{41001735-6D59-4A1B-88B0-10F8635BB941}">
      <dgm:prSet/>
      <dgm:spPr/>
      <dgm:t>
        <a:bodyPr/>
        <a:lstStyle/>
        <a:p>
          <a:endParaRPr lang="en-US"/>
        </a:p>
      </dgm:t>
    </dgm:pt>
    <dgm:pt modelId="{F6D5FE5B-7C6F-44BF-B61D-003EB20DED03}" type="sibTrans" cxnId="{41001735-6D59-4A1B-88B0-10F8635BB941}">
      <dgm:prSet/>
      <dgm:spPr/>
      <dgm:t>
        <a:bodyPr/>
        <a:lstStyle/>
        <a:p>
          <a:endParaRPr lang="en-US"/>
        </a:p>
      </dgm:t>
    </dgm:pt>
    <dgm:pt modelId="{AB71D9F1-6AC5-4502-ADBF-4E8997522009}">
      <dgm:prSet/>
      <dgm:spPr/>
      <dgm:t>
        <a:bodyPr/>
        <a:lstStyle/>
        <a:p>
          <a:pPr>
            <a:lnSpc>
              <a:spcPct val="100000"/>
            </a:lnSpc>
          </a:pPr>
          <a:r>
            <a:rPr lang="en-US" dirty="0"/>
            <a:t>Urology consult (not seen yet)</a:t>
          </a:r>
        </a:p>
      </dgm:t>
    </dgm:pt>
    <dgm:pt modelId="{D24E558B-0DC9-4DF3-A89E-0366A6867E75}" type="parTrans" cxnId="{BB95444D-A2A0-44C7-BD75-FE4004E253C1}">
      <dgm:prSet/>
      <dgm:spPr/>
      <dgm:t>
        <a:bodyPr/>
        <a:lstStyle/>
        <a:p>
          <a:endParaRPr lang="en-US"/>
        </a:p>
      </dgm:t>
    </dgm:pt>
    <dgm:pt modelId="{AB41166F-174F-487C-B4D4-6A9FE852B48E}" type="sibTrans" cxnId="{BB95444D-A2A0-44C7-BD75-FE4004E253C1}">
      <dgm:prSet/>
      <dgm:spPr/>
      <dgm:t>
        <a:bodyPr/>
        <a:lstStyle/>
        <a:p>
          <a:endParaRPr lang="en-US"/>
        </a:p>
      </dgm:t>
    </dgm:pt>
    <dgm:pt modelId="{D869CD71-E945-4DB1-A4E5-C8A08B5E60F7}">
      <dgm:prSet/>
      <dgm:spPr/>
      <dgm:t>
        <a:bodyPr/>
        <a:lstStyle/>
        <a:p>
          <a:pPr>
            <a:lnSpc>
              <a:spcPct val="100000"/>
            </a:lnSpc>
          </a:pPr>
          <a:r>
            <a:rPr lang="en-US" dirty="0"/>
            <a:t>CT abdomen and pelvis with/without IV contrast (scheduled, not done yet)</a:t>
          </a:r>
        </a:p>
      </dgm:t>
    </dgm:pt>
    <dgm:pt modelId="{4EE63F79-001C-4F16-AA89-89C7864492AB}" type="parTrans" cxnId="{D082BE9F-AF4E-48AD-BDA2-89EFDE8E293E}">
      <dgm:prSet/>
      <dgm:spPr/>
      <dgm:t>
        <a:bodyPr/>
        <a:lstStyle/>
        <a:p>
          <a:endParaRPr lang="en-US"/>
        </a:p>
      </dgm:t>
    </dgm:pt>
    <dgm:pt modelId="{792C93C4-2B44-4AD5-BD19-CFC8FDA72C22}" type="sibTrans" cxnId="{D082BE9F-AF4E-48AD-BDA2-89EFDE8E293E}">
      <dgm:prSet/>
      <dgm:spPr/>
      <dgm:t>
        <a:bodyPr/>
        <a:lstStyle/>
        <a:p>
          <a:endParaRPr lang="en-US"/>
        </a:p>
      </dgm:t>
    </dgm:pt>
    <dgm:pt modelId="{D32C3DE9-5643-4A1D-B744-41F8BEB0E78E}">
      <dgm:prSet/>
      <dgm:spPr/>
      <dgm:t>
        <a:bodyPr/>
        <a:lstStyle/>
        <a:p>
          <a:pPr>
            <a:lnSpc>
              <a:spcPct val="100000"/>
            </a:lnSpc>
            <a:defRPr b="1"/>
          </a:pPr>
          <a:r>
            <a:rPr lang="en-US"/>
            <a:t>Annual exam:</a:t>
          </a:r>
        </a:p>
      </dgm:t>
    </dgm:pt>
    <dgm:pt modelId="{66359A6C-B158-4C84-9036-A0BBB9838569}" type="parTrans" cxnId="{7E87C47C-E046-4476-9DEB-66C493BCA88D}">
      <dgm:prSet/>
      <dgm:spPr/>
      <dgm:t>
        <a:bodyPr/>
        <a:lstStyle/>
        <a:p>
          <a:endParaRPr lang="en-US"/>
        </a:p>
      </dgm:t>
    </dgm:pt>
    <dgm:pt modelId="{F5FA5E3F-9F66-4751-B089-C2D5409D1818}" type="sibTrans" cxnId="{7E87C47C-E046-4476-9DEB-66C493BCA88D}">
      <dgm:prSet/>
      <dgm:spPr/>
      <dgm:t>
        <a:bodyPr/>
        <a:lstStyle/>
        <a:p>
          <a:endParaRPr lang="en-US"/>
        </a:p>
      </dgm:t>
    </dgm:pt>
    <dgm:pt modelId="{363A3765-094D-4A20-8660-FC8CDB0EAA99}">
      <dgm:prSet/>
      <dgm:spPr/>
      <dgm:t>
        <a:bodyPr/>
        <a:lstStyle/>
        <a:p>
          <a:pPr>
            <a:lnSpc>
              <a:spcPct val="100000"/>
            </a:lnSpc>
          </a:pPr>
          <a:r>
            <a:rPr lang="en-US" dirty="0"/>
            <a:t>CMP:</a:t>
          </a:r>
        </a:p>
      </dgm:t>
    </dgm:pt>
    <dgm:pt modelId="{35069E9E-039B-49C7-B500-A54D475046AA}" type="parTrans" cxnId="{27BA99D6-5A81-4F53-BF17-21CC72AFA03F}">
      <dgm:prSet/>
      <dgm:spPr/>
      <dgm:t>
        <a:bodyPr/>
        <a:lstStyle/>
        <a:p>
          <a:endParaRPr lang="en-US"/>
        </a:p>
      </dgm:t>
    </dgm:pt>
    <dgm:pt modelId="{2A5E6645-4A52-4221-AC48-974A28042BD3}" type="sibTrans" cxnId="{27BA99D6-5A81-4F53-BF17-21CC72AFA03F}">
      <dgm:prSet/>
      <dgm:spPr/>
      <dgm:t>
        <a:bodyPr/>
        <a:lstStyle/>
        <a:p>
          <a:endParaRPr lang="en-US"/>
        </a:p>
      </dgm:t>
    </dgm:pt>
    <dgm:pt modelId="{7929E719-55F2-4A40-B678-E75389C97E44}">
      <dgm:prSet/>
      <dgm:spPr/>
      <dgm:t>
        <a:bodyPr/>
        <a:lstStyle/>
        <a:p>
          <a:pPr>
            <a:lnSpc>
              <a:spcPct val="100000"/>
            </a:lnSpc>
          </a:pPr>
          <a:r>
            <a:rPr lang="en-US" dirty="0"/>
            <a:t>CBC</a:t>
          </a:r>
        </a:p>
      </dgm:t>
    </dgm:pt>
    <dgm:pt modelId="{08FFBEFC-D822-4A3C-BBDC-D6F1F136B256}" type="parTrans" cxnId="{F484CA9C-D2F1-4284-982E-B3FC3E5937A6}">
      <dgm:prSet/>
      <dgm:spPr/>
      <dgm:t>
        <a:bodyPr/>
        <a:lstStyle/>
        <a:p>
          <a:endParaRPr lang="en-US"/>
        </a:p>
      </dgm:t>
    </dgm:pt>
    <dgm:pt modelId="{06226305-2754-4426-B005-5DB9AE775D1B}" type="sibTrans" cxnId="{F484CA9C-D2F1-4284-982E-B3FC3E5937A6}">
      <dgm:prSet/>
      <dgm:spPr/>
      <dgm:t>
        <a:bodyPr/>
        <a:lstStyle/>
        <a:p>
          <a:endParaRPr lang="en-US"/>
        </a:p>
      </dgm:t>
    </dgm:pt>
    <dgm:pt modelId="{4D7D2654-91D6-44E5-8F60-99FC965CF11F}">
      <dgm:prSet/>
      <dgm:spPr/>
      <dgm:t>
        <a:bodyPr/>
        <a:lstStyle/>
        <a:p>
          <a:pPr>
            <a:lnSpc>
              <a:spcPct val="100000"/>
            </a:lnSpc>
          </a:pPr>
          <a:r>
            <a:rPr lang="en-US"/>
            <a:t>Lipid panel</a:t>
          </a:r>
        </a:p>
      </dgm:t>
    </dgm:pt>
    <dgm:pt modelId="{39250B73-734C-48F9-B648-C5FB6E23876F}" type="parTrans" cxnId="{71F4772E-A581-4EBC-BA07-C642619D86AF}">
      <dgm:prSet/>
      <dgm:spPr/>
      <dgm:t>
        <a:bodyPr/>
        <a:lstStyle/>
        <a:p>
          <a:endParaRPr lang="en-US"/>
        </a:p>
      </dgm:t>
    </dgm:pt>
    <dgm:pt modelId="{655C0C48-D22F-4F6E-B441-F56B42206B16}" type="sibTrans" cxnId="{71F4772E-A581-4EBC-BA07-C642619D86AF}">
      <dgm:prSet/>
      <dgm:spPr/>
      <dgm:t>
        <a:bodyPr/>
        <a:lstStyle/>
        <a:p>
          <a:endParaRPr lang="en-US"/>
        </a:p>
      </dgm:t>
    </dgm:pt>
    <dgm:pt modelId="{A8A85C62-C69F-4BDF-B3C4-3283A8AF3D46}">
      <dgm:prSet/>
      <dgm:spPr/>
      <dgm:t>
        <a:bodyPr/>
        <a:lstStyle/>
        <a:p>
          <a:pPr>
            <a:lnSpc>
              <a:spcPct val="100000"/>
            </a:lnSpc>
          </a:pPr>
          <a:r>
            <a:rPr lang="en-US"/>
            <a:t>TSH</a:t>
          </a:r>
        </a:p>
      </dgm:t>
    </dgm:pt>
    <dgm:pt modelId="{857A2025-A1E0-4321-8651-AEF0525B5C6D}" type="parTrans" cxnId="{04FDD5D4-46FB-4412-BC4F-EB1688862030}">
      <dgm:prSet/>
      <dgm:spPr/>
      <dgm:t>
        <a:bodyPr/>
        <a:lstStyle/>
        <a:p>
          <a:endParaRPr lang="en-US"/>
        </a:p>
      </dgm:t>
    </dgm:pt>
    <dgm:pt modelId="{965A6A73-6CDE-4712-9C10-EB32B5F713B0}" type="sibTrans" cxnId="{04FDD5D4-46FB-4412-BC4F-EB1688862030}">
      <dgm:prSet/>
      <dgm:spPr/>
      <dgm:t>
        <a:bodyPr/>
        <a:lstStyle/>
        <a:p>
          <a:endParaRPr lang="en-US"/>
        </a:p>
      </dgm:t>
    </dgm:pt>
    <dgm:pt modelId="{292969E1-52F2-4736-ABBB-99BF77CDBDBD}">
      <dgm:prSet/>
      <dgm:spPr/>
      <dgm:t>
        <a:bodyPr/>
        <a:lstStyle/>
        <a:p>
          <a:pPr>
            <a:lnSpc>
              <a:spcPct val="100000"/>
            </a:lnSpc>
          </a:pPr>
          <a:r>
            <a:rPr lang="en-US"/>
            <a:t>Hgb A1c </a:t>
          </a:r>
        </a:p>
      </dgm:t>
    </dgm:pt>
    <dgm:pt modelId="{462DE4AA-D7CE-48D4-93B9-7EAA438235E0}" type="parTrans" cxnId="{D621DF6B-7047-41FF-A04D-F9736742BE23}">
      <dgm:prSet/>
      <dgm:spPr/>
      <dgm:t>
        <a:bodyPr/>
        <a:lstStyle/>
        <a:p>
          <a:endParaRPr lang="en-US"/>
        </a:p>
      </dgm:t>
    </dgm:pt>
    <dgm:pt modelId="{74E22A49-FC5A-4F2C-9C1C-D4D22F1ABE36}" type="sibTrans" cxnId="{D621DF6B-7047-41FF-A04D-F9736742BE23}">
      <dgm:prSet/>
      <dgm:spPr/>
      <dgm:t>
        <a:bodyPr/>
        <a:lstStyle/>
        <a:p>
          <a:endParaRPr lang="en-US"/>
        </a:p>
      </dgm:t>
    </dgm:pt>
    <dgm:pt modelId="{36B42862-BD64-48B6-A789-2CEBEA7B6633}">
      <dgm:prSet/>
      <dgm:spPr/>
      <dgm:t>
        <a:bodyPr/>
        <a:lstStyle/>
        <a:p>
          <a:pPr>
            <a:lnSpc>
              <a:spcPct val="100000"/>
            </a:lnSpc>
            <a:defRPr b="1"/>
          </a:pPr>
          <a:r>
            <a:rPr lang="en-US"/>
            <a:t>Elevated liver enzymes:</a:t>
          </a:r>
        </a:p>
      </dgm:t>
    </dgm:pt>
    <dgm:pt modelId="{D763A54D-4708-435A-9365-B3580424CD12}" type="parTrans" cxnId="{5AABF425-3399-426D-91D2-CF18F33B74BD}">
      <dgm:prSet/>
      <dgm:spPr/>
      <dgm:t>
        <a:bodyPr/>
        <a:lstStyle/>
        <a:p>
          <a:endParaRPr lang="en-US"/>
        </a:p>
      </dgm:t>
    </dgm:pt>
    <dgm:pt modelId="{6018AAB3-2D62-4E69-948C-52D94C98CC0C}" type="sibTrans" cxnId="{5AABF425-3399-426D-91D2-CF18F33B74BD}">
      <dgm:prSet/>
      <dgm:spPr/>
      <dgm:t>
        <a:bodyPr/>
        <a:lstStyle/>
        <a:p>
          <a:endParaRPr lang="en-US"/>
        </a:p>
      </dgm:t>
    </dgm:pt>
    <dgm:pt modelId="{A5D685FD-EB2C-44F2-98F9-061195CDA186}">
      <dgm:prSet/>
      <dgm:spPr/>
      <dgm:t>
        <a:bodyPr/>
        <a:lstStyle/>
        <a:p>
          <a:pPr>
            <a:lnSpc>
              <a:spcPct val="100000"/>
            </a:lnSpc>
          </a:pPr>
          <a:r>
            <a:rPr lang="en-US"/>
            <a:t>Alpha 1 antitrypsin</a:t>
          </a:r>
        </a:p>
      </dgm:t>
    </dgm:pt>
    <dgm:pt modelId="{2E5E9058-3428-4370-8CDB-189CC11A0AA5}" type="parTrans" cxnId="{DDFCDA24-E3B0-4317-B17B-DD2E12B799B7}">
      <dgm:prSet/>
      <dgm:spPr/>
      <dgm:t>
        <a:bodyPr/>
        <a:lstStyle/>
        <a:p>
          <a:endParaRPr lang="en-US"/>
        </a:p>
      </dgm:t>
    </dgm:pt>
    <dgm:pt modelId="{F50AA751-31E5-4B09-AF7E-889184B2EDDC}" type="sibTrans" cxnId="{DDFCDA24-E3B0-4317-B17B-DD2E12B799B7}">
      <dgm:prSet/>
      <dgm:spPr/>
      <dgm:t>
        <a:bodyPr/>
        <a:lstStyle/>
        <a:p>
          <a:endParaRPr lang="en-US"/>
        </a:p>
      </dgm:t>
    </dgm:pt>
    <dgm:pt modelId="{A72FF090-B0CC-4CAA-BFC7-4C157C0F108C}">
      <dgm:prSet/>
      <dgm:spPr/>
      <dgm:t>
        <a:bodyPr/>
        <a:lstStyle/>
        <a:p>
          <a:pPr>
            <a:lnSpc>
              <a:spcPct val="100000"/>
            </a:lnSpc>
          </a:pPr>
          <a:r>
            <a:rPr lang="en-US"/>
            <a:t>Antinuclear antibodies</a:t>
          </a:r>
        </a:p>
      </dgm:t>
    </dgm:pt>
    <dgm:pt modelId="{236FEA73-1853-4782-905A-F039DA5C0D6A}" type="parTrans" cxnId="{8D375812-C753-4E2B-BBB6-4974AA5741EA}">
      <dgm:prSet/>
      <dgm:spPr/>
      <dgm:t>
        <a:bodyPr/>
        <a:lstStyle/>
        <a:p>
          <a:endParaRPr lang="en-US"/>
        </a:p>
      </dgm:t>
    </dgm:pt>
    <dgm:pt modelId="{EF921859-B085-4704-BE3E-2AB7427E50EF}" type="sibTrans" cxnId="{8D375812-C753-4E2B-BBB6-4974AA5741EA}">
      <dgm:prSet/>
      <dgm:spPr/>
      <dgm:t>
        <a:bodyPr/>
        <a:lstStyle/>
        <a:p>
          <a:endParaRPr lang="en-US"/>
        </a:p>
      </dgm:t>
    </dgm:pt>
    <dgm:pt modelId="{88092B07-B43D-4308-867E-83938FC40E18}">
      <dgm:prSet/>
      <dgm:spPr/>
      <dgm:t>
        <a:bodyPr/>
        <a:lstStyle/>
        <a:p>
          <a:pPr>
            <a:lnSpc>
              <a:spcPct val="100000"/>
            </a:lnSpc>
          </a:pPr>
          <a:r>
            <a:rPr lang="en-US" dirty="0"/>
            <a:t>Hepatitis A IgG antibody</a:t>
          </a:r>
        </a:p>
      </dgm:t>
    </dgm:pt>
    <dgm:pt modelId="{BCDA106D-C1D3-47F9-8D15-8C0C89499D1F}" type="parTrans" cxnId="{667A4408-765A-416D-A299-52BE68F883F6}">
      <dgm:prSet/>
      <dgm:spPr/>
      <dgm:t>
        <a:bodyPr/>
        <a:lstStyle/>
        <a:p>
          <a:endParaRPr lang="en-US"/>
        </a:p>
      </dgm:t>
    </dgm:pt>
    <dgm:pt modelId="{BD9C0D04-0DFF-4758-8873-1E0C47C84E96}" type="sibTrans" cxnId="{667A4408-765A-416D-A299-52BE68F883F6}">
      <dgm:prSet/>
      <dgm:spPr/>
      <dgm:t>
        <a:bodyPr/>
        <a:lstStyle/>
        <a:p>
          <a:endParaRPr lang="en-US"/>
        </a:p>
      </dgm:t>
    </dgm:pt>
    <dgm:pt modelId="{DD267EA5-0A15-4814-95FA-171AE08C004D}">
      <dgm:prSet/>
      <dgm:spPr/>
      <dgm:t>
        <a:bodyPr/>
        <a:lstStyle/>
        <a:p>
          <a:pPr>
            <a:lnSpc>
              <a:spcPct val="100000"/>
            </a:lnSpc>
          </a:pPr>
          <a:r>
            <a:rPr lang="en-US" dirty="0"/>
            <a:t>Hepatitis B core total antibody</a:t>
          </a:r>
        </a:p>
      </dgm:t>
    </dgm:pt>
    <dgm:pt modelId="{EFFCCF30-1EBD-424B-BDCF-62F9C35C6F3B}" type="parTrans" cxnId="{78E42872-F018-410C-8527-A073A7896A7E}">
      <dgm:prSet/>
      <dgm:spPr/>
      <dgm:t>
        <a:bodyPr/>
        <a:lstStyle/>
        <a:p>
          <a:endParaRPr lang="en-US"/>
        </a:p>
      </dgm:t>
    </dgm:pt>
    <dgm:pt modelId="{417D113E-657B-4689-9241-F057823DABD2}" type="sibTrans" cxnId="{78E42872-F018-410C-8527-A073A7896A7E}">
      <dgm:prSet/>
      <dgm:spPr/>
      <dgm:t>
        <a:bodyPr/>
        <a:lstStyle/>
        <a:p>
          <a:endParaRPr lang="en-US"/>
        </a:p>
      </dgm:t>
    </dgm:pt>
    <dgm:pt modelId="{C06CCEFD-B86C-4E53-B95D-136D57073C55}">
      <dgm:prSet/>
      <dgm:spPr/>
      <dgm:t>
        <a:bodyPr/>
        <a:lstStyle/>
        <a:p>
          <a:pPr>
            <a:lnSpc>
              <a:spcPct val="100000"/>
            </a:lnSpc>
          </a:pPr>
          <a:r>
            <a:rPr lang="en-US" dirty="0"/>
            <a:t>Hepatitis B surface antibody</a:t>
          </a:r>
        </a:p>
      </dgm:t>
    </dgm:pt>
    <dgm:pt modelId="{925D9CC7-40AE-40FD-A1CD-9F917F31FDCA}" type="parTrans" cxnId="{8980E069-1F93-4382-8E3A-76920E634627}">
      <dgm:prSet/>
      <dgm:spPr/>
      <dgm:t>
        <a:bodyPr/>
        <a:lstStyle/>
        <a:p>
          <a:endParaRPr lang="en-US"/>
        </a:p>
      </dgm:t>
    </dgm:pt>
    <dgm:pt modelId="{E7C63595-3A9F-4B19-AC33-AEB8F9092CBC}" type="sibTrans" cxnId="{8980E069-1F93-4382-8E3A-76920E634627}">
      <dgm:prSet/>
      <dgm:spPr/>
      <dgm:t>
        <a:bodyPr/>
        <a:lstStyle/>
        <a:p>
          <a:endParaRPr lang="en-US"/>
        </a:p>
      </dgm:t>
    </dgm:pt>
    <dgm:pt modelId="{18347C5C-D522-44BC-891D-AE81B473E371}">
      <dgm:prSet/>
      <dgm:spPr/>
      <dgm:t>
        <a:bodyPr/>
        <a:lstStyle/>
        <a:p>
          <a:pPr>
            <a:lnSpc>
              <a:spcPct val="100000"/>
            </a:lnSpc>
          </a:pPr>
          <a:r>
            <a:rPr lang="en-US" dirty="0"/>
            <a:t>Hepatitis B surface antigen </a:t>
          </a:r>
        </a:p>
      </dgm:t>
    </dgm:pt>
    <dgm:pt modelId="{43F9CFF7-A78A-4B77-8FBC-CE95647364CA}" type="parTrans" cxnId="{7CAD7E6B-CA76-416D-BAEC-726E35AA71E6}">
      <dgm:prSet/>
      <dgm:spPr/>
      <dgm:t>
        <a:bodyPr/>
        <a:lstStyle/>
        <a:p>
          <a:endParaRPr lang="en-US"/>
        </a:p>
      </dgm:t>
    </dgm:pt>
    <dgm:pt modelId="{69337A91-BAF5-4E05-8223-505F64044622}" type="sibTrans" cxnId="{7CAD7E6B-CA76-416D-BAEC-726E35AA71E6}">
      <dgm:prSet/>
      <dgm:spPr/>
      <dgm:t>
        <a:bodyPr/>
        <a:lstStyle/>
        <a:p>
          <a:endParaRPr lang="en-US"/>
        </a:p>
      </dgm:t>
    </dgm:pt>
    <dgm:pt modelId="{BDB7C53E-5C73-4557-A9C1-CC6175ADF32E}">
      <dgm:prSet/>
      <dgm:spPr/>
      <dgm:t>
        <a:bodyPr/>
        <a:lstStyle/>
        <a:p>
          <a:pPr>
            <a:lnSpc>
              <a:spcPct val="100000"/>
            </a:lnSpc>
          </a:pPr>
          <a:r>
            <a:rPr lang="en-US" dirty="0"/>
            <a:t>Hepatitis C antibody</a:t>
          </a:r>
        </a:p>
      </dgm:t>
    </dgm:pt>
    <dgm:pt modelId="{46985089-4ABF-4D24-BCD2-4FCBFF53D005}" type="parTrans" cxnId="{90785D6C-899B-4849-B724-0984A867B88F}">
      <dgm:prSet/>
      <dgm:spPr/>
      <dgm:t>
        <a:bodyPr/>
        <a:lstStyle/>
        <a:p>
          <a:endParaRPr lang="en-US"/>
        </a:p>
      </dgm:t>
    </dgm:pt>
    <dgm:pt modelId="{E603ECF7-E385-4F59-A9FD-1AA76181E6DA}" type="sibTrans" cxnId="{90785D6C-899B-4849-B724-0984A867B88F}">
      <dgm:prSet/>
      <dgm:spPr/>
      <dgm:t>
        <a:bodyPr/>
        <a:lstStyle/>
        <a:p>
          <a:endParaRPr lang="en-US"/>
        </a:p>
      </dgm:t>
    </dgm:pt>
    <dgm:pt modelId="{985839EC-9C80-4C63-AF3F-A1DCB69F8C0C}">
      <dgm:prSet/>
      <dgm:spPr/>
      <dgm:t>
        <a:bodyPr/>
        <a:lstStyle/>
        <a:p>
          <a:pPr>
            <a:lnSpc>
              <a:spcPct val="100000"/>
            </a:lnSpc>
          </a:pPr>
          <a:r>
            <a:rPr lang="en-US"/>
            <a:t>Iron panel</a:t>
          </a:r>
        </a:p>
      </dgm:t>
    </dgm:pt>
    <dgm:pt modelId="{B9E2BF02-7ED2-493B-94A9-F9F107C16E3F}" type="parTrans" cxnId="{E83D3F84-CF12-486E-A553-7E5D72625273}">
      <dgm:prSet/>
      <dgm:spPr/>
      <dgm:t>
        <a:bodyPr/>
        <a:lstStyle/>
        <a:p>
          <a:endParaRPr lang="en-US"/>
        </a:p>
      </dgm:t>
    </dgm:pt>
    <dgm:pt modelId="{2FD8AA44-17BB-4BF7-9607-11C3ED817144}" type="sibTrans" cxnId="{E83D3F84-CF12-486E-A553-7E5D72625273}">
      <dgm:prSet/>
      <dgm:spPr/>
      <dgm:t>
        <a:bodyPr/>
        <a:lstStyle/>
        <a:p>
          <a:endParaRPr lang="en-US"/>
        </a:p>
      </dgm:t>
    </dgm:pt>
    <dgm:pt modelId="{358D70E5-281D-443E-8334-5B003473B7C7}">
      <dgm:prSet/>
      <dgm:spPr/>
      <dgm:t>
        <a:bodyPr/>
        <a:lstStyle/>
        <a:p>
          <a:pPr>
            <a:lnSpc>
              <a:spcPct val="100000"/>
            </a:lnSpc>
          </a:pPr>
          <a:r>
            <a:rPr lang="en-US" dirty="0"/>
            <a:t>Mitochondrial antibodies</a:t>
          </a:r>
        </a:p>
      </dgm:t>
    </dgm:pt>
    <dgm:pt modelId="{1E5F694D-70AB-46B0-8731-C06742BE8FBE}" type="parTrans" cxnId="{3F6A0E4A-6241-445D-9DD2-8C5176C64205}">
      <dgm:prSet/>
      <dgm:spPr/>
      <dgm:t>
        <a:bodyPr/>
        <a:lstStyle/>
        <a:p>
          <a:endParaRPr lang="en-US"/>
        </a:p>
      </dgm:t>
    </dgm:pt>
    <dgm:pt modelId="{DE3E615C-5051-4414-BC54-32AD7B0659D7}" type="sibTrans" cxnId="{3F6A0E4A-6241-445D-9DD2-8C5176C64205}">
      <dgm:prSet/>
      <dgm:spPr/>
      <dgm:t>
        <a:bodyPr/>
        <a:lstStyle/>
        <a:p>
          <a:endParaRPr lang="en-US"/>
        </a:p>
      </dgm:t>
    </dgm:pt>
    <dgm:pt modelId="{99FEB57F-EA8A-4BF5-AAEC-635C5AE9EF45}">
      <dgm:prSet/>
      <dgm:spPr/>
      <dgm:t>
        <a:bodyPr/>
        <a:lstStyle/>
        <a:p>
          <a:pPr>
            <a:lnSpc>
              <a:spcPct val="100000"/>
            </a:lnSpc>
          </a:pPr>
          <a:r>
            <a:rPr lang="en-US" dirty="0"/>
            <a:t>US abdomen, complete (scheduled, not done yet)</a:t>
          </a:r>
        </a:p>
      </dgm:t>
    </dgm:pt>
    <dgm:pt modelId="{881CC6B8-BAEC-4BDF-886A-114771D73835}" type="parTrans" cxnId="{9F558EB5-04A2-411F-92AA-9D6CC8B1BCEF}">
      <dgm:prSet/>
      <dgm:spPr/>
      <dgm:t>
        <a:bodyPr/>
        <a:lstStyle/>
        <a:p>
          <a:endParaRPr lang="en-US"/>
        </a:p>
      </dgm:t>
    </dgm:pt>
    <dgm:pt modelId="{AA1E87E2-36AD-409F-9C5F-2A7E9C94DB33}" type="sibTrans" cxnId="{9F558EB5-04A2-411F-92AA-9D6CC8B1BCEF}">
      <dgm:prSet/>
      <dgm:spPr/>
      <dgm:t>
        <a:bodyPr/>
        <a:lstStyle/>
        <a:p>
          <a:endParaRPr lang="en-US"/>
        </a:p>
      </dgm:t>
    </dgm:pt>
    <dgm:pt modelId="{A290AB2E-3EF7-C04D-A7AD-DF1088ED9409}">
      <dgm:prSet/>
      <dgm:spPr/>
      <dgm:t>
        <a:bodyPr/>
        <a:lstStyle/>
        <a:p>
          <a:r>
            <a:rPr lang="en-US" dirty="0"/>
            <a:t>AST (50) and ALT (137) </a:t>
          </a:r>
          <a:r>
            <a:rPr lang="en-US" dirty="0" err="1"/>
            <a:t>Alk</a:t>
          </a:r>
          <a:r>
            <a:rPr lang="en-US" dirty="0"/>
            <a:t> </a:t>
          </a:r>
          <a:r>
            <a:rPr lang="en-US" dirty="0" err="1"/>
            <a:t>Phos</a:t>
          </a:r>
          <a:r>
            <a:rPr lang="en-US" dirty="0"/>
            <a:t> (87)</a:t>
          </a:r>
        </a:p>
      </dgm:t>
    </dgm:pt>
    <dgm:pt modelId="{E05DDE32-CABB-DB43-AB38-029AE50646A6}" type="parTrans" cxnId="{6CD2B604-DA26-AB43-939A-F9C441EFAA1D}">
      <dgm:prSet/>
      <dgm:spPr/>
      <dgm:t>
        <a:bodyPr/>
        <a:lstStyle/>
        <a:p>
          <a:endParaRPr lang="en-US"/>
        </a:p>
      </dgm:t>
    </dgm:pt>
    <dgm:pt modelId="{C9F55C06-A99D-B540-8735-B1BD72A20665}" type="sibTrans" cxnId="{6CD2B604-DA26-AB43-939A-F9C441EFAA1D}">
      <dgm:prSet/>
      <dgm:spPr/>
      <dgm:t>
        <a:bodyPr/>
        <a:lstStyle/>
        <a:p>
          <a:endParaRPr lang="en-US"/>
        </a:p>
      </dgm:t>
    </dgm:pt>
    <dgm:pt modelId="{7F3EF662-37C9-014E-BFA8-DF0C05C0C74C}">
      <dgm:prSet/>
      <dgm:spPr/>
      <dgm:t>
        <a:bodyPr/>
        <a:lstStyle/>
        <a:p>
          <a:r>
            <a:rPr lang="en-US" dirty="0"/>
            <a:t>Creatinine: 1.23</a:t>
          </a:r>
        </a:p>
      </dgm:t>
    </dgm:pt>
    <dgm:pt modelId="{5B854A67-3FDD-D241-8F5F-B839C1428E4F}" type="parTrans" cxnId="{A1F55210-219A-F347-BB40-6FBF5256419F}">
      <dgm:prSet/>
      <dgm:spPr/>
      <dgm:t>
        <a:bodyPr/>
        <a:lstStyle/>
        <a:p>
          <a:endParaRPr lang="en-US"/>
        </a:p>
      </dgm:t>
    </dgm:pt>
    <dgm:pt modelId="{17F13066-DCDB-2A45-8E04-42D6C3F0A851}" type="sibTrans" cxnId="{A1F55210-219A-F347-BB40-6FBF5256419F}">
      <dgm:prSet/>
      <dgm:spPr/>
      <dgm:t>
        <a:bodyPr/>
        <a:lstStyle/>
        <a:p>
          <a:endParaRPr lang="en-US"/>
        </a:p>
      </dgm:t>
    </dgm:pt>
    <dgm:pt modelId="{949A8242-F7BE-4229-BC06-76B39981E874}" type="pres">
      <dgm:prSet presAssocID="{7E183D11-6B7B-41F5-A4D3-7EA5170062FA}" presName="root" presStyleCnt="0">
        <dgm:presLayoutVars>
          <dgm:dir/>
          <dgm:resizeHandles val="exact"/>
        </dgm:presLayoutVars>
      </dgm:prSet>
      <dgm:spPr/>
    </dgm:pt>
    <dgm:pt modelId="{AFC8E395-FA46-41FE-9842-C2D6EA480D6B}" type="pres">
      <dgm:prSet presAssocID="{D32C3DE9-5643-4A1D-B744-41F8BEB0E78E}" presName="compNode" presStyleCnt="0"/>
      <dgm:spPr/>
    </dgm:pt>
    <dgm:pt modelId="{6D506F41-BCE9-4F41-B326-E620CC2AFEFC}" type="pres">
      <dgm:prSet presAssocID="{D32C3DE9-5643-4A1D-B744-41F8BEB0E78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est tubes"/>
        </a:ext>
      </dgm:extLst>
    </dgm:pt>
    <dgm:pt modelId="{66DD0A61-6B3A-4E66-8DDD-B2361D520AC2}" type="pres">
      <dgm:prSet presAssocID="{D32C3DE9-5643-4A1D-B744-41F8BEB0E78E}" presName="iconSpace" presStyleCnt="0"/>
      <dgm:spPr/>
    </dgm:pt>
    <dgm:pt modelId="{B0F483D0-5A8D-4853-8729-032580317D0F}" type="pres">
      <dgm:prSet presAssocID="{D32C3DE9-5643-4A1D-B744-41F8BEB0E78E}" presName="parTx" presStyleLbl="revTx" presStyleIdx="0" presStyleCnt="6">
        <dgm:presLayoutVars>
          <dgm:chMax val="0"/>
          <dgm:chPref val="0"/>
        </dgm:presLayoutVars>
      </dgm:prSet>
      <dgm:spPr/>
    </dgm:pt>
    <dgm:pt modelId="{827EBA1D-803E-492E-BF9C-DC7631B5BBF3}" type="pres">
      <dgm:prSet presAssocID="{D32C3DE9-5643-4A1D-B744-41F8BEB0E78E}" presName="txSpace" presStyleCnt="0"/>
      <dgm:spPr/>
    </dgm:pt>
    <dgm:pt modelId="{1722DFF6-26F7-4427-996D-5333A2A8F91E}" type="pres">
      <dgm:prSet presAssocID="{D32C3DE9-5643-4A1D-B744-41F8BEB0E78E}" presName="desTx" presStyleLbl="revTx" presStyleIdx="1" presStyleCnt="6">
        <dgm:presLayoutVars/>
      </dgm:prSet>
      <dgm:spPr/>
    </dgm:pt>
    <dgm:pt modelId="{DA11A605-1E9D-45D8-B710-0C18C880DBF5}" type="pres">
      <dgm:prSet presAssocID="{F5FA5E3F-9F66-4751-B089-C2D5409D1818}" presName="sibTrans" presStyleCnt="0"/>
      <dgm:spPr/>
    </dgm:pt>
    <dgm:pt modelId="{80C4C271-80FF-4A47-ADC9-E33714D4E71D}" type="pres">
      <dgm:prSet presAssocID="{8759AE4E-1B4D-4BC6-B273-2C976C8ED11E}" presName="compNode" presStyleCnt="0"/>
      <dgm:spPr/>
    </dgm:pt>
    <dgm:pt modelId="{C634C9B9-9C87-4629-B703-051CD18BB4EC}" type="pres">
      <dgm:prSet presAssocID="{8759AE4E-1B4D-4BC6-B273-2C976C8ED11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Kidney"/>
        </a:ext>
      </dgm:extLst>
    </dgm:pt>
    <dgm:pt modelId="{F145245C-6968-459D-8DFD-A1018B59E1A2}" type="pres">
      <dgm:prSet presAssocID="{8759AE4E-1B4D-4BC6-B273-2C976C8ED11E}" presName="iconSpace" presStyleCnt="0"/>
      <dgm:spPr/>
    </dgm:pt>
    <dgm:pt modelId="{3E8D7345-814E-421E-B1C8-DFAADA679E69}" type="pres">
      <dgm:prSet presAssocID="{8759AE4E-1B4D-4BC6-B273-2C976C8ED11E}" presName="parTx" presStyleLbl="revTx" presStyleIdx="2" presStyleCnt="6">
        <dgm:presLayoutVars>
          <dgm:chMax val="0"/>
          <dgm:chPref val="0"/>
        </dgm:presLayoutVars>
      </dgm:prSet>
      <dgm:spPr/>
    </dgm:pt>
    <dgm:pt modelId="{D0C0012C-4F81-4AA4-8171-F10883A95D4F}" type="pres">
      <dgm:prSet presAssocID="{8759AE4E-1B4D-4BC6-B273-2C976C8ED11E}" presName="txSpace" presStyleCnt="0"/>
      <dgm:spPr/>
    </dgm:pt>
    <dgm:pt modelId="{BBFB290C-3BBC-46A3-AEAC-707AA9117697}" type="pres">
      <dgm:prSet presAssocID="{8759AE4E-1B4D-4BC6-B273-2C976C8ED11E}" presName="desTx" presStyleLbl="revTx" presStyleIdx="3" presStyleCnt="6">
        <dgm:presLayoutVars/>
      </dgm:prSet>
      <dgm:spPr/>
    </dgm:pt>
    <dgm:pt modelId="{679F9885-79E5-4698-ABE7-F548F2288AAC}" type="pres">
      <dgm:prSet presAssocID="{2365B596-1B18-45BF-9A6A-FFC5B69E193F}" presName="sibTrans" presStyleCnt="0"/>
      <dgm:spPr/>
    </dgm:pt>
    <dgm:pt modelId="{3713FDBC-01C2-466D-81A8-BF935AC2023F}" type="pres">
      <dgm:prSet presAssocID="{36B42862-BD64-48B6-A789-2CEBEA7B6633}" presName="compNode" presStyleCnt="0"/>
      <dgm:spPr/>
    </dgm:pt>
    <dgm:pt modelId="{6F14361F-A43F-4AC5-AD0C-C82A03C79F45}" type="pres">
      <dgm:prSet presAssocID="{36B42862-BD64-48B6-A789-2CEBEA7B663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Needle"/>
        </a:ext>
      </dgm:extLst>
    </dgm:pt>
    <dgm:pt modelId="{5C03E213-4B99-40D7-A355-BB0E88D4E0DF}" type="pres">
      <dgm:prSet presAssocID="{36B42862-BD64-48B6-A789-2CEBEA7B6633}" presName="iconSpace" presStyleCnt="0"/>
      <dgm:spPr/>
    </dgm:pt>
    <dgm:pt modelId="{382F37DF-4EF8-4B86-9572-B233ABCD8BBE}" type="pres">
      <dgm:prSet presAssocID="{36B42862-BD64-48B6-A789-2CEBEA7B6633}" presName="parTx" presStyleLbl="revTx" presStyleIdx="4" presStyleCnt="6">
        <dgm:presLayoutVars>
          <dgm:chMax val="0"/>
          <dgm:chPref val="0"/>
        </dgm:presLayoutVars>
      </dgm:prSet>
      <dgm:spPr/>
    </dgm:pt>
    <dgm:pt modelId="{CB7C7EB6-1932-4FB1-AAE2-E52C2F0138FD}" type="pres">
      <dgm:prSet presAssocID="{36B42862-BD64-48B6-A789-2CEBEA7B6633}" presName="txSpace" presStyleCnt="0"/>
      <dgm:spPr/>
    </dgm:pt>
    <dgm:pt modelId="{E67A96A2-5B61-40EF-9555-C8DC78D8EC26}" type="pres">
      <dgm:prSet presAssocID="{36B42862-BD64-48B6-A789-2CEBEA7B6633}" presName="desTx" presStyleLbl="revTx" presStyleIdx="5" presStyleCnt="6">
        <dgm:presLayoutVars/>
      </dgm:prSet>
      <dgm:spPr/>
    </dgm:pt>
  </dgm:ptLst>
  <dgm:cxnLst>
    <dgm:cxn modelId="{6CD2B604-DA26-AB43-939A-F9C441EFAA1D}" srcId="{363A3765-094D-4A20-8660-FC8CDB0EAA99}" destId="{A290AB2E-3EF7-C04D-A7AD-DF1088ED9409}" srcOrd="0" destOrd="0" parTransId="{E05DDE32-CABB-DB43-AB38-029AE50646A6}" sibTransId="{C9F55C06-A99D-B540-8735-B1BD72A20665}"/>
    <dgm:cxn modelId="{667A4408-765A-416D-A299-52BE68F883F6}" srcId="{36B42862-BD64-48B6-A789-2CEBEA7B6633}" destId="{88092B07-B43D-4308-867E-83938FC40E18}" srcOrd="2" destOrd="0" parTransId="{BCDA106D-C1D3-47F9-8D15-8C0C89499D1F}" sibTransId="{BD9C0D04-0DFF-4758-8873-1E0C47C84E96}"/>
    <dgm:cxn modelId="{7893250F-154A-FF42-A347-5D28496CF16B}" type="presOf" srcId="{BDB7C53E-5C73-4557-A9C1-CC6175ADF32E}" destId="{E67A96A2-5B61-40EF-9555-C8DC78D8EC26}" srcOrd="0" destOrd="6" presId="urn:microsoft.com/office/officeart/2018/2/layout/IconLabelDescriptionList"/>
    <dgm:cxn modelId="{A1F55210-219A-F347-BB40-6FBF5256419F}" srcId="{363A3765-094D-4A20-8660-FC8CDB0EAA99}" destId="{7F3EF662-37C9-014E-BFA8-DF0C05C0C74C}" srcOrd="1" destOrd="0" parTransId="{5B854A67-3FDD-D241-8F5F-B839C1428E4F}" sibTransId="{17F13066-DCDB-2A45-8E04-42D6C3F0A851}"/>
    <dgm:cxn modelId="{8D375812-C753-4E2B-BBB6-4974AA5741EA}" srcId="{36B42862-BD64-48B6-A789-2CEBEA7B6633}" destId="{A72FF090-B0CC-4CAA-BFC7-4C157C0F108C}" srcOrd="1" destOrd="0" parTransId="{236FEA73-1853-4782-905A-F039DA5C0D6A}" sibTransId="{EF921859-B085-4704-BE3E-2AB7427E50EF}"/>
    <dgm:cxn modelId="{16F21518-3EA6-BF44-9E68-5A4C7CEB01DF}" type="presOf" srcId="{4D7D2654-91D6-44E5-8F60-99FC965CF11F}" destId="{1722DFF6-26F7-4427-996D-5333A2A8F91E}" srcOrd="0" destOrd="4" presId="urn:microsoft.com/office/officeart/2018/2/layout/IconLabelDescriptionList"/>
    <dgm:cxn modelId="{F3D9E61A-77E3-BA44-8B00-77042DC6BA69}" type="presOf" srcId="{3C2F1EBC-88B2-4A6E-BC4E-3AA3F7B4013A}" destId="{BBFB290C-3BBC-46A3-AEAC-707AA9117697}" srcOrd="0" destOrd="1" presId="urn:microsoft.com/office/officeart/2018/2/layout/IconLabelDescriptionList"/>
    <dgm:cxn modelId="{15C2C01C-4961-C344-84F1-EE1414493700}" type="presOf" srcId="{36B42862-BD64-48B6-A789-2CEBEA7B6633}" destId="{382F37DF-4EF8-4B86-9572-B233ABCD8BBE}" srcOrd="0" destOrd="0" presId="urn:microsoft.com/office/officeart/2018/2/layout/IconLabelDescriptionList"/>
    <dgm:cxn modelId="{4DBA7F24-9188-FF40-9471-6726BA0EB240}" type="presOf" srcId="{358D70E5-281D-443E-8334-5B003473B7C7}" destId="{E67A96A2-5B61-40EF-9555-C8DC78D8EC26}" srcOrd="0" destOrd="8" presId="urn:microsoft.com/office/officeart/2018/2/layout/IconLabelDescriptionList"/>
    <dgm:cxn modelId="{DDFCDA24-E3B0-4317-B17B-DD2E12B799B7}" srcId="{36B42862-BD64-48B6-A789-2CEBEA7B6633}" destId="{A5D685FD-EB2C-44F2-98F9-061195CDA186}" srcOrd="0" destOrd="0" parTransId="{2E5E9058-3428-4370-8CDB-189CC11A0AA5}" sibTransId="{F50AA751-31E5-4B09-AF7E-889184B2EDDC}"/>
    <dgm:cxn modelId="{5AABF425-3399-426D-91D2-CF18F33B74BD}" srcId="{7E183D11-6B7B-41F5-A4D3-7EA5170062FA}" destId="{36B42862-BD64-48B6-A789-2CEBEA7B6633}" srcOrd="2" destOrd="0" parTransId="{D763A54D-4708-435A-9365-B3580424CD12}" sibTransId="{6018AAB3-2D62-4E69-948C-52D94C98CC0C}"/>
    <dgm:cxn modelId="{3E209F2B-58F8-AE4D-9D74-06476FC0F08D}" type="presOf" srcId="{A8A85C62-C69F-4BDF-B3C4-3283A8AF3D46}" destId="{1722DFF6-26F7-4427-996D-5333A2A8F91E}" srcOrd="0" destOrd="5" presId="urn:microsoft.com/office/officeart/2018/2/layout/IconLabelDescriptionList"/>
    <dgm:cxn modelId="{71F4772E-A581-4EBC-BA07-C642619D86AF}" srcId="{D32C3DE9-5643-4A1D-B744-41F8BEB0E78E}" destId="{4D7D2654-91D6-44E5-8F60-99FC965CF11F}" srcOrd="2" destOrd="0" parTransId="{39250B73-734C-48F9-B648-C5FB6E23876F}" sibTransId="{655C0C48-D22F-4F6E-B441-F56B42206B16}"/>
    <dgm:cxn modelId="{F1307F33-7DEC-634C-852A-73352A2D7752}" type="presOf" srcId="{4755C598-9DAA-46F0-943C-B585E4F1651C}" destId="{BBFB290C-3BBC-46A3-AEAC-707AA9117697}" srcOrd="0" destOrd="0" presId="urn:microsoft.com/office/officeart/2018/2/layout/IconLabelDescriptionList"/>
    <dgm:cxn modelId="{41001735-6D59-4A1B-88B0-10F8635BB941}" srcId="{8759AE4E-1B4D-4BC6-B273-2C976C8ED11E}" destId="{3C2F1EBC-88B2-4A6E-BC4E-3AA3F7B4013A}" srcOrd="1" destOrd="0" parTransId="{41B83EAD-CB16-4B81-8617-58BB47D91159}" sibTransId="{F6D5FE5B-7C6F-44BF-B61D-003EB20DED03}"/>
    <dgm:cxn modelId="{9B292836-56E2-A74D-B398-6984A2AEE822}" type="presOf" srcId="{985839EC-9C80-4C63-AF3F-A1DCB69F8C0C}" destId="{E67A96A2-5B61-40EF-9555-C8DC78D8EC26}" srcOrd="0" destOrd="7" presId="urn:microsoft.com/office/officeart/2018/2/layout/IconLabelDescriptionList"/>
    <dgm:cxn modelId="{C98F1842-8456-B64C-BAC4-6BFF4F72BB89}" type="presOf" srcId="{363A3765-094D-4A20-8660-FC8CDB0EAA99}" destId="{1722DFF6-26F7-4427-996D-5333A2A8F91E}" srcOrd="0" destOrd="0" presId="urn:microsoft.com/office/officeart/2018/2/layout/IconLabelDescriptionList"/>
    <dgm:cxn modelId="{3F6A0E4A-6241-445D-9DD2-8C5176C64205}" srcId="{36B42862-BD64-48B6-A789-2CEBEA7B6633}" destId="{358D70E5-281D-443E-8334-5B003473B7C7}" srcOrd="8" destOrd="0" parTransId="{1E5F694D-70AB-46B0-8731-C06742BE8FBE}" sibTransId="{DE3E615C-5051-4414-BC54-32AD7B0659D7}"/>
    <dgm:cxn modelId="{BB95444D-A2A0-44C7-BD75-FE4004E253C1}" srcId="{8759AE4E-1B4D-4BC6-B273-2C976C8ED11E}" destId="{AB71D9F1-6AC5-4502-ADBF-4E8997522009}" srcOrd="2" destOrd="0" parTransId="{D24E558B-0DC9-4DF3-A89E-0366A6867E75}" sibTransId="{AB41166F-174F-487C-B4D4-6A9FE852B48E}"/>
    <dgm:cxn modelId="{315FEA4D-A86D-5646-980A-89763967DF15}" type="presOf" srcId="{8759AE4E-1B4D-4BC6-B273-2C976C8ED11E}" destId="{3E8D7345-814E-421E-B1C8-DFAADA679E69}" srcOrd="0" destOrd="0" presId="urn:microsoft.com/office/officeart/2018/2/layout/IconLabelDescriptionList"/>
    <dgm:cxn modelId="{AC731B5B-9056-4418-B030-5CB703BD633B}" srcId="{8759AE4E-1B4D-4BC6-B273-2C976C8ED11E}" destId="{4755C598-9DAA-46F0-943C-B585E4F1651C}" srcOrd="0" destOrd="0" parTransId="{5A5C7351-C4D7-48B0-8895-3787895F372D}" sibTransId="{291060F0-D1B9-44A1-9265-E31B82393A4B}"/>
    <dgm:cxn modelId="{C14F8562-26DC-4BD0-A069-DA4F84386ECA}" srcId="{7E183D11-6B7B-41F5-A4D3-7EA5170062FA}" destId="{8759AE4E-1B4D-4BC6-B273-2C976C8ED11E}" srcOrd="1" destOrd="0" parTransId="{EE7845C9-EB51-477D-9234-5954C92E52B8}" sibTransId="{2365B596-1B18-45BF-9A6A-FFC5B69E193F}"/>
    <dgm:cxn modelId="{AF895E63-0B03-BC4F-96E5-DAA1A90BD1FF}" type="presOf" srcId="{18347C5C-D522-44BC-891D-AE81B473E371}" destId="{E67A96A2-5B61-40EF-9555-C8DC78D8EC26}" srcOrd="0" destOrd="5" presId="urn:microsoft.com/office/officeart/2018/2/layout/IconLabelDescriptionList"/>
    <dgm:cxn modelId="{8980E069-1F93-4382-8E3A-76920E634627}" srcId="{36B42862-BD64-48B6-A789-2CEBEA7B6633}" destId="{C06CCEFD-B86C-4E53-B95D-136D57073C55}" srcOrd="4" destOrd="0" parTransId="{925D9CC7-40AE-40FD-A1CD-9F917F31FDCA}" sibTransId="{E7C63595-3A9F-4B19-AC33-AEB8F9092CBC}"/>
    <dgm:cxn modelId="{7CAD7E6B-CA76-416D-BAEC-726E35AA71E6}" srcId="{36B42862-BD64-48B6-A789-2CEBEA7B6633}" destId="{18347C5C-D522-44BC-891D-AE81B473E371}" srcOrd="5" destOrd="0" parTransId="{43F9CFF7-A78A-4B77-8FBC-CE95647364CA}" sibTransId="{69337A91-BAF5-4E05-8223-505F64044622}"/>
    <dgm:cxn modelId="{D621DF6B-7047-41FF-A04D-F9736742BE23}" srcId="{D32C3DE9-5643-4A1D-B744-41F8BEB0E78E}" destId="{292969E1-52F2-4736-ABBB-99BF77CDBDBD}" srcOrd="4" destOrd="0" parTransId="{462DE4AA-D7CE-48D4-93B9-7EAA438235E0}" sibTransId="{74E22A49-FC5A-4F2C-9C1C-D4D22F1ABE36}"/>
    <dgm:cxn modelId="{90785D6C-899B-4849-B724-0984A867B88F}" srcId="{36B42862-BD64-48B6-A789-2CEBEA7B6633}" destId="{BDB7C53E-5C73-4557-A9C1-CC6175ADF32E}" srcOrd="6" destOrd="0" parTransId="{46985089-4ABF-4D24-BCD2-4FCBFF53D005}" sibTransId="{E603ECF7-E385-4F59-A9FD-1AA76181E6DA}"/>
    <dgm:cxn modelId="{78E42872-F018-410C-8527-A073A7896A7E}" srcId="{36B42862-BD64-48B6-A789-2CEBEA7B6633}" destId="{DD267EA5-0A15-4814-95FA-171AE08C004D}" srcOrd="3" destOrd="0" parTransId="{EFFCCF30-1EBD-424B-BDCF-62F9C35C6F3B}" sibTransId="{417D113E-657B-4689-9241-F057823DABD2}"/>
    <dgm:cxn modelId="{CDA4CD73-66A2-4A4E-B4BC-980718DCAAD7}" type="presOf" srcId="{7E183D11-6B7B-41F5-A4D3-7EA5170062FA}" destId="{949A8242-F7BE-4229-BC06-76B39981E874}" srcOrd="0" destOrd="0" presId="urn:microsoft.com/office/officeart/2018/2/layout/IconLabelDescriptionList"/>
    <dgm:cxn modelId="{0F94AA7C-3C58-FE42-98F6-A6338B5D48B2}" type="presOf" srcId="{A72FF090-B0CC-4CAA-BFC7-4C157C0F108C}" destId="{E67A96A2-5B61-40EF-9555-C8DC78D8EC26}" srcOrd="0" destOrd="1" presId="urn:microsoft.com/office/officeart/2018/2/layout/IconLabelDescriptionList"/>
    <dgm:cxn modelId="{7E87C47C-E046-4476-9DEB-66C493BCA88D}" srcId="{7E183D11-6B7B-41F5-A4D3-7EA5170062FA}" destId="{D32C3DE9-5643-4A1D-B744-41F8BEB0E78E}" srcOrd="0" destOrd="0" parTransId="{66359A6C-B158-4C84-9036-A0BBB9838569}" sibTransId="{F5FA5E3F-9F66-4751-B089-C2D5409D1818}"/>
    <dgm:cxn modelId="{67958080-435E-9745-BED6-4CAC0DB933C4}" type="presOf" srcId="{DD267EA5-0A15-4814-95FA-171AE08C004D}" destId="{E67A96A2-5B61-40EF-9555-C8DC78D8EC26}" srcOrd="0" destOrd="3" presId="urn:microsoft.com/office/officeart/2018/2/layout/IconLabelDescriptionList"/>
    <dgm:cxn modelId="{E83D3F84-CF12-486E-A553-7E5D72625273}" srcId="{36B42862-BD64-48B6-A789-2CEBEA7B6633}" destId="{985839EC-9C80-4C63-AF3F-A1DCB69F8C0C}" srcOrd="7" destOrd="0" parTransId="{B9E2BF02-7ED2-493B-94A9-F9F107C16E3F}" sibTransId="{2FD8AA44-17BB-4BF7-9607-11C3ED817144}"/>
    <dgm:cxn modelId="{F484CA9C-D2F1-4284-982E-B3FC3E5937A6}" srcId="{D32C3DE9-5643-4A1D-B744-41F8BEB0E78E}" destId="{7929E719-55F2-4A40-B678-E75389C97E44}" srcOrd="1" destOrd="0" parTransId="{08FFBEFC-D822-4A3C-BBDC-D6F1F136B256}" sibTransId="{06226305-2754-4426-B005-5DB9AE775D1B}"/>
    <dgm:cxn modelId="{D082BE9F-AF4E-48AD-BDA2-89EFDE8E293E}" srcId="{8759AE4E-1B4D-4BC6-B273-2C976C8ED11E}" destId="{D869CD71-E945-4DB1-A4E5-C8A08B5E60F7}" srcOrd="3" destOrd="0" parTransId="{4EE63F79-001C-4F16-AA89-89C7864492AB}" sibTransId="{792C93C4-2B44-4AD5-BD19-CFC8FDA72C22}"/>
    <dgm:cxn modelId="{E14C15A1-64B3-2748-AB64-6A3A8D37AAE5}" type="presOf" srcId="{D32C3DE9-5643-4A1D-B744-41F8BEB0E78E}" destId="{B0F483D0-5A8D-4853-8729-032580317D0F}" srcOrd="0" destOrd="0" presId="urn:microsoft.com/office/officeart/2018/2/layout/IconLabelDescriptionList"/>
    <dgm:cxn modelId="{9F558EB5-04A2-411F-92AA-9D6CC8B1BCEF}" srcId="{36B42862-BD64-48B6-A789-2CEBEA7B6633}" destId="{99FEB57F-EA8A-4BF5-AAEC-635C5AE9EF45}" srcOrd="9" destOrd="0" parTransId="{881CC6B8-BAEC-4BDF-886A-114771D73835}" sibTransId="{AA1E87E2-36AD-409F-9C5F-2A7E9C94DB33}"/>
    <dgm:cxn modelId="{C0E5A4B5-7FFF-8244-9B64-F41FE1D1CFCC}" type="presOf" srcId="{7929E719-55F2-4A40-B678-E75389C97E44}" destId="{1722DFF6-26F7-4427-996D-5333A2A8F91E}" srcOrd="0" destOrd="3" presId="urn:microsoft.com/office/officeart/2018/2/layout/IconLabelDescriptionList"/>
    <dgm:cxn modelId="{09F2AFB7-F367-4B41-867A-E1DC90C22194}" type="presOf" srcId="{A290AB2E-3EF7-C04D-A7AD-DF1088ED9409}" destId="{1722DFF6-26F7-4427-996D-5333A2A8F91E}" srcOrd="0" destOrd="1" presId="urn:microsoft.com/office/officeart/2018/2/layout/IconLabelDescriptionList"/>
    <dgm:cxn modelId="{3378EEC6-9DBD-8E44-9877-868D48A7D161}" type="presOf" srcId="{7F3EF662-37C9-014E-BFA8-DF0C05C0C74C}" destId="{1722DFF6-26F7-4427-996D-5333A2A8F91E}" srcOrd="0" destOrd="2" presId="urn:microsoft.com/office/officeart/2018/2/layout/IconLabelDescriptionList"/>
    <dgm:cxn modelId="{55C06CCA-2A1F-3548-856B-31CDE635FD74}" type="presOf" srcId="{C06CCEFD-B86C-4E53-B95D-136D57073C55}" destId="{E67A96A2-5B61-40EF-9555-C8DC78D8EC26}" srcOrd="0" destOrd="4" presId="urn:microsoft.com/office/officeart/2018/2/layout/IconLabelDescriptionList"/>
    <dgm:cxn modelId="{F5BE10CE-8936-BB4A-A873-9DD476F5E107}" type="presOf" srcId="{A5D685FD-EB2C-44F2-98F9-061195CDA186}" destId="{E67A96A2-5B61-40EF-9555-C8DC78D8EC26}" srcOrd="0" destOrd="0" presId="urn:microsoft.com/office/officeart/2018/2/layout/IconLabelDescriptionList"/>
    <dgm:cxn modelId="{04FDD5D4-46FB-4412-BC4F-EB1688862030}" srcId="{D32C3DE9-5643-4A1D-B744-41F8BEB0E78E}" destId="{A8A85C62-C69F-4BDF-B3C4-3283A8AF3D46}" srcOrd="3" destOrd="0" parTransId="{857A2025-A1E0-4321-8651-AEF0525B5C6D}" sibTransId="{965A6A73-6CDE-4712-9C10-EB32B5F713B0}"/>
    <dgm:cxn modelId="{B6CC28D5-AAD0-BA46-A706-19F042B042D5}" type="presOf" srcId="{AB71D9F1-6AC5-4502-ADBF-4E8997522009}" destId="{BBFB290C-3BBC-46A3-AEAC-707AA9117697}" srcOrd="0" destOrd="2" presId="urn:microsoft.com/office/officeart/2018/2/layout/IconLabelDescriptionList"/>
    <dgm:cxn modelId="{27BA99D6-5A81-4F53-BF17-21CC72AFA03F}" srcId="{D32C3DE9-5643-4A1D-B744-41F8BEB0E78E}" destId="{363A3765-094D-4A20-8660-FC8CDB0EAA99}" srcOrd="0" destOrd="0" parTransId="{35069E9E-039B-49C7-B500-A54D475046AA}" sibTransId="{2A5E6645-4A52-4221-AC48-974A28042BD3}"/>
    <dgm:cxn modelId="{BDD0A3F5-0EE2-4C45-9545-47DD03BF2011}" type="presOf" srcId="{99FEB57F-EA8A-4BF5-AAEC-635C5AE9EF45}" destId="{E67A96A2-5B61-40EF-9555-C8DC78D8EC26}" srcOrd="0" destOrd="9" presId="urn:microsoft.com/office/officeart/2018/2/layout/IconLabelDescriptionList"/>
    <dgm:cxn modelId="{3093F0F8-72B0-4E4B-AE3D-4B5A07299777}" type="presOf" srcId="{88092B07-B43D-4308-867E-83938FC40E18}" destId="{E67A96A2-5B61-40EF-9555-C8DC78D8EC26}" srcOrd="0" destOrd="2" presId="urn:microsoft.com/office/officeart/2018/2/layout/IconLabelDescriptionList"/>
    <dgm:cxn modelId="{8CE650FD-2E83-EA46-8443-FAB1CBB84530}" type="presOf" srcId="{D869CD71-E945-4DB1-A4E5-C8A08B5E60F7}" destId="{BBFB290C-3BBC-46A3-AEAC-707AA9117697}" srcOrd="0" destOrd="3" presId="urn:microsoft.com/office/officeart/2018/2/layout/IconLabelDescriptionList"/>
    <dgm:cxn modelId="{88EECCFD-C7F3-E74B-9A08-B8E03BDF1DDA}" type="presOf" srcId="{292969E1-52F2-4736-ABBB-99BF77CDBDBD}" destId="{1722DFF6-26F7-4427-996D-5333A2A8F91E}" srcOrd="0" destOrd="6" presId="urn:microsoft.com/office/officeart/2018/2/layout/IconLabelDescriptionList"/>
    <dgm:cxn modelId="{5D205C35-BFF2-EA4D-91D9-68EBDCDA5426}" type="presParOf" srcId="{949A8242-F7BE-4229-BC06-76B39981E874}" destId="{AFC8E395-FA46-41FE-9842-C2D6EA480D6B}" srcOrd="0" destOrd="0" presId="urn:microsoft.com/office/officeart/2018/2/layout/IconLabelDescriptionList"/>
    <dgm:cxn modelId="{F47031D6-84C7-034D-B5FB-8FA8D85F386D}" type="presParOf" srcId="{AFC8E395-FA46-41FE-9842-C2D6EA480D6B}" destId="{6D506F41-BCE9-4F41-B326-E620CC2AFEFC}" srcOrd="0" destOrd="0" presId="urn:microsoft.com/office/officeart/2018/2/layout/IconLabelDescriptionList"/>
    <dgm:cxn modelId="{94D26116-E267-AF49-9025-44759A763A65}" type="presParOf" srcId="{AFC8E395-FA46-41FE-9842-C2D6EA480D6B}" destId="{66DD0A61-6B3A-4E66-8DDD-B2361D520AC2}" srcOrd="1" destOrd="0" presId="urn:microsoft.com/office/officeart/2018/2/layout/IconLabelDescriptionList"/>
    <dgm:cxn modelId="{F7FA3B2F-A164-CF4F-9D02-D4098E88D27F}" type="presParOf" srcId="{AFC8E395-FA46-41FE-9842-C2D6EA480D6B}" destId="{B0F483D0-5A8D-4853-8729-032580317D0F}" srcOrd="2" destOrd="0" presId="urn:microsoft.com/office/officeart/2018/2/layout/IconLabelDescriptionList"/>
    <dgm:cxn modelId="{F2130CEA-8DCF-164D-8148-3B4059F0FFE5}" type="presParOf" srcId="{AFC8E395-FA46-41FE-9842-C2D6EA480D6B}" destId="{827EBA1D-803E-492E-BF9C-DC7631B5BBF3}" srcOrd="3" destOrd="0" presId="urn:microsoft.com/office/officeart/2018/2/layout/IconLabelDescriptionList"/>
    <dgm:cxn modelId="{3AF956A2-C584-D544-85D8-259D37B57ED7}" type="presParOf" srcId="{AFC8E395-FA46-41FE-9842-C2D6EA480D6B}" destId="{1722DFF6-26F7-4427-996D-5333A2A8F91E}" srcOrd="4" destOrd="0" presId="urn:microsoft.com/office/officeart/2018/2/layout/IconLabelDescriptionList"/>
    <dgm:cxn modelId="{14B56A03-9F99-0E48-BA51-AB8569840CE2}" type="presParOf" srcId="{949A8242-F7BE-4229-BC06-76B39981E874}" destId="{DA11A605-1E9D-45D8-B710-0C18C880DBF5}" srcOrd="1" destOrd="0" presId="urn:microsoft.com/office/officeart/2018/2/layout/IconLabelDescriptionList"/>
    <dgm:cxn modelId="{DD872B24-8F15-EE42-A4B9-7594F51FC23C}" type="presParOf" srcId="{949A8242-F7BE-4229-BC06-76B39981E874}" destId="{80C4C271-80FF-4A47-ADC9-E33714D4E71D}" srcOrd="2" destOrd="0" presId="urn:microsoft.com/office/officeart/2018/2/layout/IconLabelDescriptionList"/>
    <dgm:cxn modelId="{4B93AAA1-C777-BE4B-87D0-620407D91DA8}" type="presParOf" srcId="{80C4C271-80FF-4A47-ADC9-E33714D4E71D}" destId="{C634C9B9-9C87-4629-B703-051CD18BB4EC}" srcOrd="0" destOrd="0" presId="urn:microsoft.com/office/officeart/2018/2/layout/IconLabelDescriptionList"/>
    <dgm:cxn modelId="{83C9A6F0-430E-AC4F-A20F-7E2CA4BC96F4}" type="presParOf" srcId="{80C4C271-80FF-4A47-ADC9-E33714D4E71D}" destId="{F145245C-6968-459D-8DFD-A1018B59E1A2}" srcOrd="1" destOrd="0" presId="urn:microsoft.com/office/officeart/2018/2/layout/IconLabelDescriptionList"/>
    <dgm:cxn modelId="{B2FC480B-CD51-A542-BB39-B617F72EBD29}" type="presParOf" srcId="{80C4C271-80FF-4A47-ADC9-E33714D4E71D}" destId="{3E8D7345-814E-421E-B1C8-DFAADA679E69}" srcOrd="2" destOrd="0" presId="urn:microsoft.com/office/officeart/2018/2/layout/IconLabelDescriptionList"/>
    <dgm:cxn modelId="{AB65D61E-82CC-1E49-A7BB-231FEE077130}" type="presParOf" srcId="{80C4C271-80FF-4A47-ADC9-E33714D4E71D}" destId="{D0C0012C-4F81-4AA4-8171-F10883A95D4F}" srcOrd="3" destOrd="0" presId="urn:microsoft.com/office/officeart/2018/2/layout/IconLabelDescriptionList"/>
    <dgm:cxn modelId="{C48F0DEC-EBAD-104E-A5A1-EFE6C36D8267}" type="presParOf" srcId="{80C4C271-80FF-4A47-ADC9-E33714D4E71D}" destId="{BBFB290C-3BBC-46A3-AEAC-707AA9117697}" srcOrd="4" destOrd="0" presId="urn:microsoft.com/office/officeart/2018/2/layout/IconLabelDescriptionList"/>
    <dgm:cxn modelId="{24BA7263-33BF-1E44-8DB1-ABF684FB1D27}" type="presParOf" srcId="{949A8242-F7BE-4229-BC06-76B39981E874}" destId="{679F9885-79E5-4698-ABE7-F548F2288AAC}" srcOrd="3" destOrd="0" presId="urn:microsoft.com/office/officeart/2018/2/layout/IconLabelDescriptionList"/>
    <dgm:cxn modelId="{9E0C17A1-9E1A-7A4E-82FE-DC7330D88078}" type="presParOf" srcId="{949A8242-F7BE-4229-BC06-76B39981E874}" destId="{3713FDBC-01C2-466D-81A8-BF935AC2023F}" srcOrd="4" destOrd="0" presId="urn:microsoft.com/office/officeart/2018/2/layout/IconLabelDescriptionList"/>
    <dgm:cxn modelId="{D6252A6D-47C1-3744-9682-2F1483ECE1F3}" type="presParOf" srcId="{3713FDBC-01C2-466D-81A8-BF935AC2023F}" destId="{6F14361F-A43F-4AC5-AD0C-C82A03C79F45}" srcOrd="0" destOrd="0" presId="urn:microsoft.com/office/officeart/2018/2/layout/IconLabelDescriptionList"/>
    <dgm:cxn modelId="{FF5FCB60-E186-4F49-B4F6-1AE23A25D810}" type="presParOf" srcId="{3713FDBC-01C2-466D-81A8-BF935AC2023F}" destId="{5C03E213-4B99-40D7-A355-BB0E88D4E0DF}" srcOrd="1" destOrd="0" presId="urn:microsoft.com/office/officeart/2018/2/layout/IconLabelDescriptionList"/>
    <dgm:cxn modelId="{7B0A0D76-03FB-6C4A-8559-470047FF549A}" type="presParOf" srcId="{3713FDBC-01C2-466D-81A8-BF935AC2023F}" destId="{382F37DF-4EF8-4B86-9572-B233ABCD8BBE}" srcOrd="2" destOrd="0" presId="urn:microsoft.com/office/officeart/2018/2/layout/IconLabelDescriptionList"/>
    <dgm:cxn modelId="{DB82E8CF-D703-5A42-8132-0001ABCE2E85}" type="presParOf" srcId="{3713FDBC-01C2-466D-81A8-BF935AC2023F}" destId="{CB7C7EB6-1932-4FB1-AAE2-E52C2F0138FD}" srcOrd="3" destOrd="0" presId="urn:microsoft.com/office/officeart/2018/2/layout/IconLabelDescriptionList"/>
    <dgm:cxn modelId="{AD847128-D4C1-8B4C-861A-6B3036065D93}" type="presParOf" srcId="{3713FDBC-01C2-466D-81A8-BF935AC2023F}" destId="{E67A96A2-5B61-40EF-9555-C8DC78D8EC26}" srcOrd="4" destOrd="0" presId="urn:microsoft.com/office/officeart/2018/2/layout/IconLabelDescription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F49CC9-410F-4690-AA92-9215A65ECC5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07A510D-1C62-40BB-91D2-18832426DF19}">
      <dgm:prSet/>
      <dgm:spPr/>
      <dgm:t>
        <a:bodyPr/>
        <a:lstStyle/>
        <a:p>
          <a:r>
            <a:rPr lang="en-US"/>
            <a:t>Gross vs. microscopic</a:t>
          </a:r>
        </a:p>
      </dgm:t>
    </dgm:pt>
    <dgm:pt modelId="{6D6290DA-D131-4FE3-A253-1E589F73414E}" type="parTrans" cxnId="{EE4C1C07-249F-4EDE-86BE-E6A651D2056C}">
      <dgm:prSet/>
      <dgm:spPr/>
      <dgm:t>
        <a:bodyPr/>
        <a:lstStyle/>
        <a:p>
          <a:endParaRPr lang="en-US"/>
        </a:p>
      </dgm:t>
    </dgm:pt>
    <dgm:pt modelId="{5E16B10F-708E-479C-8F62-45A657C8D65D}" type="sibTrans" cxnId="{EE4C1C07-249F-4EDE-86BE-E6A651D2056C}">
      <dgm:prSet/>
      <dgm:spPr/>
      <dgm:t>
        <a:bodyPr/>
        <a:lstStyle/>
        <a:p>
          <a:endParaRPr lang="en-US"/>
        </a:p>
      </dgm:t>
    </dgm:pt>
    <dgm:pt modelId="{0745770B-8AFF-4947-B04D-8551DA5EB352}">
      <dgm:prSet/>
      <dgm:spPr/>
      <dgm:t>
        <a:bodyPr/>
        <a:lstStyle/>
        <a:p>
          <a:r>
            <a:rPr lang="en-US"/>
            <a:t>A result of structural alterations due to an injury, infection, or mass</a:t>
          </a:r>
        </a:p>
      </dgm:t>
    </dgm:pt>
    <dgm:pt modelId="{E97B063D-BA9B-4AD6-A637-80635F30A0FB}" type="parTrans" cxnId="{C08DCA7A-C061-46AC-BF26-B3F091362C30}">
      <dgm:prSet/>
      <dgm:spPr/>
      <dgm:t>
        <a:bodyPr/>
        <a:lstStyle/>
        <a:p>
          <a:endParaRPr lang="en-US"/>
        </a:p>
      </dgm:t>
    </dgm:pt>
    <dgm:pt modelId="{634930BB-BE9E-48E3-8A2D-D007190952F8}" type="sibTrans" cxnId="{C08DCA7A-C061-46AC-BF26-B3F091362C30}">
      <dgm:prSet/>
      <dgm:spPr/>
      <dgm:t>
        <a:bodyPr/>
        <a:lstStyle/>
        <a:p>
          <a:endParaRPr lang="en-US"/>
        </a:p>
      </dgm:t>
    </dgm:pt>
    <dgm:pt modelId="{1BCE7715-0A85-42C4-84F8-136BA6FF68DC}">
      <dgm:prSet/>
      <dgm:spPr/>
      <dgm:t>
        <a:bodyPr/>
        <a:lstStyle/>
        <a:p>
          <a:r>
            <a:rPr lang="en-US"/>
            <a:t>Integrity of glomerular basement membrane may be damaged by immunological and or inflammatory processes. </a:t>
          </a:r>
        </a:p>
      </dgm:t>
    </dgm:pt>
    <dgm:pt modelId="{A2140934-EB82-4AF1-A53F-712FCC781E59}" type="parTrans" cxnId="{75570560-6E22-4906-ADC5-BFA79526CB61}">
      <dgm:prSet/>
      <dgm:spPr/>
      <dgm:t>
        <a:bodyPr/>
        <a:lstStyle/>
        <a:p>
          <a:endParaRPr lang="en-US"/>
        </a:p>
      </dgm:t>
    </dgm:pt>
    <dgm:pt modelId="{17975CE1-3585-4D0A-BB69-220218E4D487}" type="sibTrans" cxnId="{75570560-6E22-4906-ADC5-BFA79526CB61}">
      <dgm:prSet/>
      <dgm:spPr/>
      <dgm:t>
        <a:bodyPr/>
        <a:lstStyle/>
        <a:p>
          <a:endParaRPr lang="en-US"/>
        </a:p>
      </dgm:t>
    </dgm:pt>
    <dgm:pt modelId="{E8100CB3-BE89-2E42-ACDF-B821CFFB4DC8}" type="pres">
      <dgm:prSet presAssocID="{C1F49CC9-410F-4690-AA92-9215A65ECC53}" presName="linear" presStyleCnt="0">
        <dgm:presLayoutVars>
          <dgm:animLvl val="lvl"/>
          <dgm:resizeHandles val="exact"/>
        </dgm:presLayoutVars>
      </dgm:prSet>
      <dgm:spPr/>
    </dgm:pt>
    <dgm:pt modelId="{13CAB0EF-A3AB-C341-A2D0-56BAC9249415}" type="pres">
      <dgm:prSet presAssocID="{407A510D-1C62-40BB-91D2-18832426DF19}" presName="parentText" presStyleLbl="node1" presStyleIdx="0" presStyleCnt="3">
        <dgm:presLayoutVars>
          <dgm:chMax val="0"/>
          <dgm:bulletEnabled val="1"/>
        </dgm:presLayoutVars>
      </dgm:prSet>
      <dgm:spPr/>
    </dgm:pt>
    <dgm:pt modelId="{4531305F-49E0-5949-A906-D0F113A8814D}" type="pres">
      <dgm:prSet presAssocID="{5E16B10F-708E-479C-8F62-45A657C8D65D}" presName="spacer" presStyleCnt="0"/>
      <dgm:spPr/>
    </dgm:pt>
    <dgm:pt modelId="{832CBC9A-DE4E-7348-B6C4-6E1894E15673}" type="pres">
      <dgm:prSet presAssocID="{0745770B-8AFF-4947-B04D-8551DA5EB352}" presName="parentText" presStyleLbl="node1" presStyleIdx="1" presStyleCnt="3">
        <dgm:presLayoutVars>
          <dgm:chMax val="0"/>
          <dgm:bulletEnabled val="1"/>
        </dgm:presLayoutVars>
      </dgm:prSet>
      <dgm:spPr/>
    </dgm:pt>
    <dgm:pt modelId="{DF4610A1-B47F-BB45-9463-74F5AD6AB134}" type="pres">
      <dgm:prSet presAssocID="{634930BB-BE9E-48E3-8A2D-D007190952F8}" presName="spacer" presStyleCnt="0"/>
      <dgm:spPr/>
    </dgm:pt>
    <dgm:pt modelId="{BF25D4E1-87D3-3942-9737-AFAEDFA845E9}" type="pres">
      <dgm:prSet presAssocID="{1BCE7715-0A85-42C4-84F8-136BA6FF68DC}" presName="parentText" presStyleLbl="node1" presStyleIdx="2" presStyleCnt="3">
        <dgm:presLayoutVars>
          <dgm:chMax val="0"/>
          <dgm:bulletEnabled val="1"/>
        </dgm:presLayoutVars>
      </dgm:prSet>
      <dgm:spPr/>
    </dgm:pt>
  </dgm:ptLst>
  <dgm:cxnLst>
    <dgm:cxn modelId="{EE4C1C07-249F-4EDE-86BE-E6A651D2056C}" srcId="{C1F49CC9-410F-4690-AA92-9215A65ECC53}" destId="{407A510D-1C62-40BB-91D2-18832426DF19}" srcOrd="0" destOrd="0" parTransId="{6D6290DA-D131-4FE3-A253-1E589F73414E}" sibTransId="{5E16B10F-708E-479C-8F62-45A657C8D65D}"/>
    <dgm:cxn modelId="{C0442F16-A45D-3743-99FB-52944D18CB4B}" type="presOf" srcId="{407A510D-1C62-40BB-91D2-18832426DF19}" destId="{13CAB0EF-A3AB-C341-A2D0-56BAC9249415}" srcOrd="0" destOrd="0" presId="urn:microsoft.com/office/officeart/2005/8/layout/vList2"/>
    <dgm:cxn modelId="{AE53412C-FB85-FA45-BC89-5AC4BB352D50}" type="presOf" srcId="{1BCE7715-0A85-42C4-84F8-136BA6FF68DC}" destId="{BF25D4E1-87D3-3942-9737-AFAEDFA845E9}" srcOrd="0" destOrd="0" presId="urn:microsoft.com/office/officeart/2005/8/layout/vList2"/>
    <dgm:cxn modelId="{BEBC6547-26BD-1C4F-A0B3-251C909793C7}" type="presOf" srcId="{0745770B-8AFF-4947-B04D-8551DA5EB352}" destId="{832CBC9A-DE4E-7348-B6C4-6E1894E15673}" srcOrd="0" destOrd="0" presId="urn:microsoft.com/office/officeart/2005/8/layout/vList2"/>
    <dgm:cxn modelId="{75570560-6E22-4906-ADC5-BFA79526CB61}" srcId="{C1F49CC9-410F-4690-AA92-9215A65ECC53}" destId="{1BCE7715-0A85-42C4-84F8-136BA6FF68DC}" srcOrd="2" destOrd="0" parTransId="{A2140934-EB82-4AF1-A53F-712FCC781E59}" sibTransId="{17975CE1-3585-4D0A-BB69-220218E4D487}"/>
    <dgm:cxn modelId="{C08DCA7A-C061-46AC-BF26-B3F091362C30}" srcId="{C1F49CC9-410F-4690-AA92-9215A65ECC53}" destId="{0745770B-8AFF-4947-B04D-8551DA5EB352}" srcOrd="1" destOrd="0" parTransId="{E97B063D-BA9B-4AD6-A637-80635F30A0FB}" sibTransId="{634930BB-BE9E-48E3-8A2D-D007190952F8}"/>
    <dgm:cxn modelId="{801DC07E-7DC0-1E41-B026-7541B091400E}" type="presOf" srcId="{C1F49CC9-410F-4690-AA92-9215A65ECC53}" destId="{E8100CB3-BE89-2E42-ACDF-B821CFFB4DC8}" srcOrd="0" destOrd="0" presId="urn:microsoft.com/office/officeart/2005/8/layout/vList2"/>
    <dgm:cxn modelId="{AC5ED848-D699-F747-99C2-0E5F3701EFC2}" type="presParOf" srcId="{E8100CB3-BE89-2E42-ACDF-B821CFFB4DC8}" destId="{13CAB0EF-A3AB-C341-A2D0-56BAC9249415}" srcOrd="0" destOrd="0" presId="urn:microsoft.com/office/officeart/2005/8/layout/vList2"/>
    <dgm:cxn modelId="{8511243A-64A5-764D-B8D8-A09A8C844D8E}" type="presParOf" srcId="{E8100CB3-BE89-2E42-ACDF-B821CFFB4DC8}" destId="{4531305F-49E0-5949-A906-D0F113A8814D}" srcOrd="1" destOrd="0" presId="urn:microsoft.com/office/officeart/2005/8/layout/vList2"/>
    <dgm:cxn modelId="{18540C7C-562A-7249-9F76-9D7B0A15508B}" type="presParOf" srcId="{E8100CB3-BE89-2E42-ACDF-B821CFFB4DC8}" destId="{832CBC9A-DE4E-7348-B6C4-6E1894E15673}" srcOrd="2" destOrd="0" presId="urn:microsoft.com/office/officeart/2005/8/layout/vList2"/>
    <dgm:cxn modelId="{0C050A4D-BEDF-E644-AB99-72A4470FD043}" type="presParOf" srcId="{E8100CB3-BE89-2E42-ACDF-B821CFFB4DC8}" destId="{DF4610A1-B47F-BB45-9463-74F5AD6AB134}" srcOrd="3" destOrd="0" presId="urn:microsoft.com/office/officeart/2005/8/layout/vList2"/>
    <dgm:cxn modelId="{5D17DA32-1666-CA47-AC85-67A053B52495}" type="presParOf" srcId="{E8100CB3-BE89-2E42-ACDF-B821CFFB4DC8}" destId="{BF25D4E1-87D3-3942-9737-AFAEDFA845E9}"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3D174A-2F5B-46D1-A3D3-C8CC22CDDA79}" type="doc">
      <dgm:prSet loTypeId="urn:microsoft.com/office/officeart/2005/8/layout/hierarchy1" loCatId="hierarchy" qsTypeId="urn:microsoft.com/office/officeart/2005/8/quickstyle/simple1" qsCatId="simple" csTypeId="urn:microsoft.com/office/officeart/2005/8/colors/colorful1" csCatId="colorful"/>
      <dgm:spPr/>
      <dgm:t>
        <a:bodyPr/>
        <a:lstStyle/>
        <a:p>
          <a:endParaRPr lang="en-US"/>
        </a:p>
      </dgm:t>
    </dgm:pt>
    <dgm:pt modelId="{03FA56D5-9581-47F6-A809-97C52342B29B}">
      <dgm:prSet/>
      <dgm:spPr/>
      <dgm:t>
        <a:bodyPr/>
        <a:lstStyle/>
        <a:p>
          <a:r>
            <a:rPr lang="en-US"/>
            <a:t>CT abdomen and pelvis scheduled for 1/15/24</a:t>
          </a:r>
        </a:p>
      </dgm:t>
    </dgm:pt>
    <dgm:pt modelId="{D8E1D95D-D236-4085-A4EE-B0647775B53C}" type="parTrans" cxnId="{23D37A8C-4114-4BF4-88F4-A1C16E50C9E7}">
      <dgm:prSet/>
      <dgm:spPr/>
      <dgm:t>
        <a:bodyPr/>
        <a:lstStyle/>
        <a:p>
          <a:endParaRPr lang="en-US"/>
        </a:p>
      </dgm:t>
    </dgm:pt>
    <dgm:pt modelId="{3787D483-0390-4C31-A36D-D594827FDB66}" type="sibTrans" cxnId="{23D37A8C-4114-4BF4-88F4-A1C16E50C9E7}">
      <dgm:prSet/>
      <dgm:spPr/>
      <dgm:t>
        <a:bodyPr/>
        <a:lstStyle/>
        <a:p>
          <a:endParaRPr lang="en-US"/>
        </a:p>
      </dgm:t>
    </dgm:pt>
    <dgm:pt modelId="{D7C9E3B7-62A3-4B1A-9DEA-B6061FF899C7}">
      <dgm:prSet/>
      <dgm:spPr/>
      <dgm:t>
        <a:bodyPr/>
        <a:lstStyle/>
        <a:p>
          <a:r>
            <a:rPr lang="en-US"/>
            <a:t>US abdomen scheduled for 1/15/24</a:t>
          </a:r>
        </a:p>
      </dgm:t>
    </dgm:pt>
    <dgm:pt modelId="{5C65DB14-324B-40B8-8713-EDB6C7993E59}" type="parTrans" cxnId="{CB41E536-2D6E-4A22-A5F4-FEA84C630010}">
      <dgm:prSet/>
      <dgm:spPr/>
      <dgm:t>
        <a:bodyPr/>
        <a:lstStyle/>
        <a:p>
          <a:endParaRPr lang="en-US"/>
        </a:p>
      </dgm:t>
    </dgm:pt>
    <dgm:pt modelId="{CB146CD3-31FF-42FB-BF2C-200ACCB39A35}" type="sibTrans" cxnId="{CB41E536-2D6E-4A22-A5F4-FEA84C630010}">
      <dgm:prSet/>
      <dgm:spPr/>
      <dgm:t>
        <a:bodyPr/>
        <a:lstStyle/>
        <a:p>
          <a:endParaRPr lang="en-US"/>
        </a:p>
      </dgm:t>
    </dgm:pt>
    <dgm:pt modelId="{5D6941B5-DAE5-420C-8200-1D9D58A8A032}">
      <dgm:prSet/>
      <dgm:spPr/>
      <dgm:t>
        <a:bodyPr/>
        <a:lstStyle/>
        <a:p>
          <a:r>
            <a:rPr lang="en-US"/>
            <a:t>Appointment with urology scheduled for 1/24/24</a:t>
          </a:r>
        </a:p>
      </dgm:t>
    </dgm:pt>
    <dgm:pt modelId="{D61A9BE9-4B3C-4321-A220-4BD84BA1E9DF}" type="parTrans" cxnId="{B790575C-A50B-4845-A648-42C785F24D96}">
      <dgm:prSet/>
      <dgm:spPr/>
      <dgm:t>
        <a:bodyPr/>
        <a:lstStyle/>
        <a:p>
          <a:endParaRPr lang="en-US"/>
        </a:p>
      </dgm:t>
    </dgm:pt>
    <dgm:pt modelId="{D56679D2-9D65-4FB4-A621-7179E684FCA5}" type="sibTrans" cxnId="{B790575C-A50B-4845-A648-42C785F24D96}">
      <dgm:prSet/>
      <dgm:spPr/>
      <dgm:t>
        <a:bodyPr/>
        <a:lstStyle/>
        <a:p>
          <a:endParaRPr lang="en-US"/>
        </a:p>
      </dgm:t>
    </dgm:pt>
    <dgm:pt modelId="{52C09323-01F8-48E3-9EC1-2610294AF868}">
      <dgm:prSet/>
      <dgm:spPr/>
      <dgm:t>
        <a:bodyPr/>
        <a:lstStyle/>
        <a:p>
          <a:r>
            <a:rPr lang="en-US"/>
            <a:t>Still waiting for urine cytology results </a:t>
          </a:r>
        </a:p>
      </dgm:t>
    </dgm:pt>
    <dgm:pt modelId="{856453DA-1DB0-4CFF-BE9A-81AF63D53EA3}" type="parTrans" cxnId="{BF235F7F-9B18-40E6-BD44-87BD642850E1}">
      <dgm:prSet/>
      <dgm:spPr/>
      <dgm:t>
        <a:bodyPr/>
        <a:lstStyle/>
        <a:p>
          <a:endParaRPr lang="en-US"/>
        </a:p>
      </dgm:t>
    </dgm:pt>
    <dgm:pt modelId="{8DB5D059-36A9-4528-BCCA-9D6F2D050A3D}" type="sibTrans" cxnId="{BF235F7F-9B18-40E6-BD44-87BD642850E1}">
      <dgm:prSet/>
      <dgm:spPr/>
      <dgm:t>
        <a:bodyPr/>
        <a:lstStyle/>
        <a:p>
          <a:endParaRPr lang="en-US"/>
        </a:p>
      </dgm:t>
    </dgm:pt>
    <dgm:pt modelId="{FAABEA23-D1FF-FE49-A922-9954AD8769FA}" type="pres">
      <dgm:prSet presAssocID="{623D174A-2F5B-46D1-A3D3-C8CC22CDDA79}" presName="hierChild1" presStyleCnt="0">
        <dgm:presLayoutVars>
          <dgm:chPref val="1"/>
          <dgm:dir/>
          <dgm:animOne val="branch"/>
          <dgm:animLvl val="lvl"/>
          <dgm:resizeHandles/>
        </dgm:presLayoutVars>
      </dgm:prSet>
      <dgm:spPr/>
    </dgm:pt>
    <dgm:pt modelId="{193DEED0-F64B-B640-8FD6-DB5F1AFFB26A}" type="pres">
      <dgm:prSet presAssocID="{03FA56D5-9581-47F6-A809-97C52342B29B}" presName="hierRoot1" presStyleCnt="0"/>
      <dgm:spPr/>
    </dgm:pt>
    <dgm:pt modelId="{7FD7626D-5118-B745-B891-A404CC310230}" type="pres">
      <dgm:prSet presAssocID="{03FA56D5-9581-47F6-A809-97C52342B29B}" presName="composite" presStyleCnt="0"/>
      <dgm:spPr/>
    </dgm:pt>
    <dgm:pt modelId="{6B4F670D-A8DE-7E45-8BA8-D20E3C025868}" type="pres">
      <dgm:prSet presAssocID="{03FA56D5-9581-47F6-A809-97C52342B29B}" presName="background" presStyleLbl="node0" presStyleIdx="0" presStyleCnt="4"/>
      <dgm:spPr/>
    </dgm:pt>
    <dgm:pt modelId="{4C431B5E-281D-D74C-9EE9-C44AAAE98B3F}" type="pres">
      <dgm:prSet presAssocID="{03FA56D5-9581-47F6-A809-97C52342B29B}" presName="text" presStyleLbl="fgAcc0" presStyleIdx="0" presStyleCnt="4">
        <dgm:presLayoutVars>
          <dgm:chPref val="3"/>
        </dgm:presLayoutVars>
      </dgm:prSet>
      <dgm:spPr/>
    </dgm:pt>
    <dgm:pt modelId="{2389F63A-EE0D-354D-951F-45B15504D44A}" type="pres">
      <dgm:prSet presAssocID="{03FA56D5-9581-47F6-A809-97C52342B29B}" presName="hierChild2" presStyleCnt="0"/>
      <dgm:spPr/>
    </dgm:pt>
    <dgm:pt modelId="{AC231F3D-C338-854B-8A78-03843325634B}" type="pres">
      <dgm:prSet presAssocID="{D7C9E3B7-62A3-4B1A-9DEA-B6061FF899C7}" presName="hierRoot1" presStyleCnt="0"/>
      <dgm:spPr/>
    </dgm:pt>
    <dgm:pt modelId="{B6C1A707-6931-0C4D-9497-5D03EA47BBD7}" type="pres">
      <dgm:prSet presAssocID="{D7C9E3B7-62A3-4B1A-9DEA-B6061FF899C7}" presName="composite" presStyleCnt="0"/>
      <dgm:spPr/>
    </dgm:pt>
    <dgm:pt modelId="{E0DE2564-4008-EB42-B3F8-EE5D0AB845F0}" type="pres">
      <dgm:prSet presAssocID="{D7C9E3B7-62A3-4B1A-9DEA-B6061FF899C7}" presName="background" presStyleLbl="node0" presStyleIdx="1" presStyleCnt="4"/>
      <dgm:spPr/>
    </dgm:pt>
    <dgm:pt modelId="{243BECE6-4AC2-5F4D-9015-17DCBE440DF6}" type="pres">
      <dgm:prSet presAssocID="{D7C9E3B7-62A3-4B1A-9DEA-B6061FF899C7}" presName="text" presStyleLbl="fgAcc0" presStyleIdx="1" presStyleCnt="4">
        <dgm:presLayoutVars>
          <dgm:chPref val="3"/>
        </dgm:presLayoutVars>
      </dgm:prSet>
      <dgm:spPr/>
    </dgm:pt>
    <dgm:pt modelId="{D86AE41C-579D-9C46-AD80-7F821875ACC6}" type="pres">
      <dgm:prSet presAssocID="{D7C9E3B7-62A3-4B1A-9DEA-B6061FF899C7}" presName="hierChild2" presStyleCnt="0"/>
      <dgm:spPr/>
    </dgm:pt>
    <dgm:pt modelId="{3414AD67-7C83-D04B-82D8-B498D6B2A318}" type="pres">
      <dgm:prSet presAssocID="{5D6941B5-DAE5-420C-8200-1D9D58A8A032}" presName="hierRoot1" presStyleCnt="0"/>
      <dgm:spPr/>
    </dgm:pt>
    <dgm:pt modelId="{E5B2ED11-72CF-0B4D-9273-1A47600B4CF0}" type="pres">
      <dgm:prSet presAssocID="{5D6941B5-DAE5-420C-8200-1D9D58A8A032}" presName="composite" presStyleCnt="0"/>
      <dgm:spPr/>
    </dgm:pt>
    <dgm:pt modelId="{CD3D920F-D695-0548-93BF-51C02303CAE8}" type="pres">
      <dgm:prSet presAssocID="{5D6941B5-DAE5-420C-8200-1D9D58A8A032}" presName="background" presStyleLbl="node0" presStyleIdx="2" presStyleCnt="4"/>
      <dgm:spPr/>
    </dgm:pt>
    <dgm:pt modelId="{74E78DF4-6FDE-A24C-A41F-3F09A253BD39}" type="pres">
      <dgm:prSet presAssocID="{5D6941B5-DAE5-420C-8200-1D9D58A8A032}" presName="text" presStyleLbl="fgAcc0" presStyleIdx="2" presStyleCnt="4">
        <dgm:presLayoutVars>
          <dgm:chPref val="3"/>
        </dgm:presLayoutVars>
      </dgm:prSet>
      <dgm:spPr/>
    </dgm:pt>
    <dgm:pt modelId="{FCF41BEA-69F2-1441-9D1F-D62AC01AA513}" type="pres">
      <dgm:prSet presAssocID="{5D6941B5-DAE5-420C-8200-1D9D58A8A032}" presName="hierChild2" presStyleCnt="0"/>
      <dgm:spPr/>
    </dgm:pt>
    <dgm:pt modelId="{0023DC10-478C-5047-8F8F-4BEEF02A4912}" type="pres">
      <dgm:prSet presAssocID="{52C09323-01F8-48E3-9EC1-2610294AF868}" presName="hierRoot1" presStyleCnt="0"/>
      <dgm:spPr/>
    </dgm:pt>
    <dgm:pt modelId="{E5DA5B51-D9E4-A841-A0E9-06D43F569A1A}" type="pres">
      <dgm:prSet presAssocID="{52C09323-01F8-48E3-9EC1-2610294AF868}" presName="composite" presStyleCnt="0"/>
      <dgm:spPr/>
    </dgm:pt>
    <dgm:pt modelId="{D0D0881D-98C4-3A49-9CE2-1580AC0CD1AB}" type="pres">
      <dgm:prSet presAssocID="{52C09323-01F8-48E3-9EC1-2610294AF868}" presName="background" presStyleLbl="node0" presStyleIdx="3" presStyleCnt="4"/>
      <dgm:spPr/>
    </dgm:pt>
    <dgm:pt modelId="{B12225FA-3AFB-7F4F-8611-BE8019D61D30}" type="pres">
      <dgm:prSet presAssocID="{52C09323-01F8-48E3-9EC1-2610294AF868}" presName="text" presStyleLbl="fgAcc0" presStyleIdx="3" presStyleCnt="4">
        <dgm:presLayoutVars>
          <dgm:chPref val="3"/>
        </dgm:presLayoutVars>
      </dgm:prSet>
      <dgm:spPr/>
    </dgm:pt>
    <dgm:pt modelId="{4C10C5AB-B641-FB40-A207-FC4E4556A861}" type="pres">
      <dgm:prSet presAssocID="{52C09323-01F8-48E3-9EC1-2610294AF868}" presName="hierChild2" presStyleCnt="0"/>
      <dgm:spPr/>
    </dgm:pt>
  </dgm:ptLst>
  <dgm:cxnLst>
    <dgm:cxn modelId="{D3626802-2806-424D-AFD4-11DF4CE1556D}" type="presOf" srcId="{5D6941B5-DAE5-420C-8200-1D9D58A8A032}" destId="{74E78DF4-6FDE-A24C-A41F-3F09A253BD39}" srcOrd="0" destOrd="0" presId="urn:microsoft.com/office/officeart/2005/8/layout/hierarchy1"/>
    <dgm:cxn modelId="{13787A0A-DFDD-2447-98A2-478612972DAE}" type="presOf" srcId="{03FA56D5-9581-47F6-A809-97C52342B29B}" destId="{4C431B5E-281D-D74C-9EE9-C44AAAE98B3F}" srcOrd="0" destOrd="0" presId="urn:microsoft.com/office/officeart/2005/8/layout/hierarchy1"/>
    <dgm:cxn modelId="{CFA38A14-CA91-B447-AD05-7B0CEEBCF880}" type="presOf" srcId="{52C09323-01F8-48E3-9EC1-2610294AF868}" destId="{B12225FA-3AFB-7F4F-8611-BE8019D61D30}" srcOrd="0" destOrd="0" presId="urn:microsoft.com/office/officeart/2005/8/layout/hierarchy1"/>
    <dgm:cxn modelId="{D2776B36-6876-0847-B0C4-F87103916A41}" type="presOf" srcId="{623D174A-2F5B-46D1-A3D3-C8CC22CDDA79}" destId="{FAABEA23-D1FF-FE49-A922-9954AD8769FA}" srcOrd="0" destOrd="0" presId="urn:microsoft.com/office/officeart/2005/8/layout/hierarchy1"/>
    <dgm:cxn modelId="{CB41E536-2D6E-4A22-A5F4-FEA84C630010}" srcId="{623D174A-2F5B-46D1-A3D3-C8CC22CDDA79}" destId="{D7C9E3B7-62A3-4B1A-9DEA-B6061FF899C7}" srcOrd="1" destOrd="0" parTransId="{5C65DB14-324B-40B8-8713-EDB6C7993E59}" sibTransId="{CB146CD3-31FF-42FB-BF2C-200ACCB39A35}"/>
    <dgm:cxn modelId="{B790575C-A50B-4845-A648-42C785F24D96}" srcId="{623D174A-2F5B-46D1-A3D3-C8CC22CDDA79}" destId="{5D6941B5-DAE5-420C-8200-1D9D58A8A032}" srcOrd="2" destOrd="0" parTransId="{D61A9BE9-4B3C-4321-A220-4BD84BA1E9DF}" sibTransId="{D56679D2-9D65-4FB4-A621-7179E684FCA5}"/>
    <dgm:cxn modelId="{BF235F7F-9B18-40E6-BD44-87BD642850E1}" srcId="{623D174A-2F5B-46D1-A3D3-C8CC22CDDA79}" destId="{52C09323-01F8-48E3-9EC1-2610294AF868}" srcOrd="3" destOrd="0" parTransId="{856453DA-1DB0-4CFF-BE9A-81AF63D53EA3}" sibTransId="{8DB5D059-36A9-4528-BCCA-9D6F2D050A3D}"/>
    <dgm:cxn modelId="{23D37A8C-4114-4BF4-88F4-A1C16E50C9E7}" srcId="{623D174A-2F5B-46D1-A3D3-C8CC22CDDA79}" destId="{03FA56D5-9581-47F6-A809-97C52342B29B}" srcOrd="0" destOrd="0" parTransId="{D8E1D95D-D236-4085-A4EE-B0647775B53C}" sibTransId="{3787D483-0390-4C31-A36D-D594827FDB66}"/>
    <dgm:cxn modelId="{134D2BBC-D6B4-434C-B854-96B4D3057A70}" type="presOf" srcId="{D7C9E3B7-62A3-4B1A-9DEA-B6061FF899C7}" destId="{243BECE6-4AC2-5F4D-9015-17DCBE440DF6}" srcOrd="0" destOrd="0" presId="urn:microsoft.com/office/officeart/2005/8/layout/hierarchy1"/>
    <dgm:cxn modelId="{5336C950-B9E3-8C4E-B7FC-E4F81EFA742C}" type="presParOf" srcId="{FAABEA23-D1FF-FE49-A922-9954AD8769FA}" destId="{193DEED0-F64B-B640-8FD6-DB5F1AFFB26A}" srcOrd="0" destOrd="0" presId="urn:microsoft.com/office/officeart/2005/8/layout/hierarchy1"/>
    <dgm:cxn modelId="{AE2188CB-F2AA-3741-A6E3-8661073A39E0}" type="presParOf" srcId="{193DEED0-F64B-B640-8FD6-DB5F1AFFB26A}" destId="{7FD7626D-5118-B745-B891-A404CC310230}" srcOrd="0" destOrd="0" presId="urn:microsoft.com/office/officeart/2005/8/layout/hierarchy1"/>
    <dgm:cxn modelId="{F1A273ED-92C0-714A-9AF1-0863E360D4A6}" type="presParOf" srcId="{7FD7626D-5118-B745-B891-A404CC310230}" destId="{6B4F670D-A8DE-7E45-8BA8-D20E3C025868}" srcOrd="0" destOrd="0" presId="urn:microsoft.com/office/officeart/2005/8/layout/hierarchy1"/>
    <dgm:cxn modelId="{7AE4BD49-992E-8248-9946-50A4F40D17C4}" type="presParOf" srcId="{7FD7626D-5118-B745-B891-A404CC310230}" destId="{4C431B5E-281D-D74C-9EE9-C44AAAE98B3F}" srcOrd="1" destOrd="0" presId="urn:microsoft.com/office/officeart/2005/8/layout/hierarchy1"/>
    <dgm:cxn modelId="{40504C10-3B04-F14C-A66B-D30027627D80}" type="presParOf" srcId="{193DEED0-F64B-B640-8FD6-DB5F1AFFB26A}" destId="{2389F63A-EE0D-354D-951F-45B15504D44A}" srcOrd="1" destOrd="0" presId="urn:microsoft.com/office/officeart/2005/8/layout/hierarchy1"/>
    <dgm:cxn modelId="{1A728682-E976-CF4C-97E5-BC7B1619AE79}" type="presParOf" srcId="{FAABEA23-D1FF-FE49-A922-9954AD8769FA}" destId="{AC231F3D-C338-854B-8A78-03843325634B}" srcOrd="1" destOrd="0" presId="urn:microsoft.com/office/officeart/2005/8/layout/hierarchy1"/>
    <dgm:cxn modelId="{D726BFCC-758C-F041-8C97-6ADEFE5D51AB}" type="presParOf" srcId="{AC231F3D-C338-854B-8A78-03843325634B}" destId="{B6C1A707-6931-0C4D-9497-5D03EA47BBD7}" srcOrd="0" destOrd="0" presId="urn:microsoft.com/office/officeart/2005/8/layout/hierarchy1"/>
    <dgm:cxn modelId="{1FC439C9-7F29-1340-B041-FDD7915ABC44}" type="presParOf" srcId="{B6C1A707-6931-0C4D-9497-5D03EA47BBD7}" destId="{E0DE2564-4008-EB42-B3F8-EE5D0AB845F0}" srcOrd="0" destOrd="0" presId="urn:microsoft.com/office/officeart/2005/8/layout/hierarchy1"/>
    <dgm:cxn modelId="{D7391EFD-B466-D145-9226-2153DA1EF356}" type="presParOf" srcId="{B6C1A707-6931-0C4D-9497-5D03EA47BBD7}" destId="{243BECE6-4AC2-5F4D-9015-17DCBE440DF6}" srcOrd="1" destOrd="0" presId="urn:microsoft.com/office/officeart/2005/8/layout/hierarchy1"/>
    <dgm:cxn modelId="{496987B9-3483-3A4C-8262-64C5B2F7253B}" type="presParOf" srcId="{AC231F3D-C338-854B-8A78-03843325634B}" destId="{D86AE41C-579D-9C46-AD80-7F821875ACC6}" srcOrd="1" destOrd="0" presId="urn:microsoft.com/office/officeart/2005/8/layout/hierarchy1"/>
    <dgm:cxn modelId="{E1516DBE-DF89-4F4E-8DC5-42EF600D6B24}" type="presParOf" srcId="{FAABEA23-D1FF-FE49-A922-9954AD8769FA}" destId="{3414AD67-7C83-D04B-82D8-B498D6B2A318}" srcOrd="2" destOrd="0" presId="urn:microsoft.com/office/officeart/2005/8/layout/hierarchy1"/>
    <dgm:cxn modelId="{6787E08B-77FF-8840-91DB-0662C90D97F3}" type="presParOf" srcId="{3414AD67-7C83-D04B-82D8-B498D6B2A318}" destId="{E5B2ED11-72CF-0B4D-9273-1A47600B4CF0}" srcOrd="0" destOrd="0" presId="urn:microsoft.com/office/officeart/2005/8/layout/hierarchy1"/>
    <dgm:cxn modelId="{889C457A-F492-F749-856E-40ABF829122A}" type="presParOf" srcId="{E5B2ED11-72CF-0B4D-9273-1A47600B4CF0}" destId="{CD3D920F-D695-0548-93BF-51C02303CAE8}" srcOrd="0" destOrd="0" presId="urn:microsoft.com/office/officeart/2005/8/layout/hierarchy1"/>
    <dgm:cxn modelId="{8D503C27-6DF8-DD41-880A-41E43AA330BB}" type="presParOf" srcId="{E5B2ED11-72CF-0B4D-9273-1A47600B4CF0}" destId="{74E78DF4-6FDE-A24C-A41F-3F09A253BD39}" srcOrd="1" destOrd="0" presId="urn:microsoft.com/office/officeart/2005/8/layout/hierarchy1"/>
    <dgm:cxn modelId="{E0078DCF-191A-7A45-9D47-CC3095606F78}" type="presParOf" srcId="{3414AD67-7C83-D04B-82D8-B498D6B2A318}" destId="{FCF41BEA-69F2-1441-9D1F-D62AC01AA513}" srcOrd="1" destOrd="0" presId="urn:microsoft.com/office/officeart/2005/8/layout/hierarchy1"/>
    <dgm:cxn modelId="{D17FE1BB-7B0D-E442-86BB-647C4460B841}" type="presParOf" srcId="{FAABEA23-D1FF-FE49-A922-9954AD8769FA}" destId="{0023DC10-478C-5047-8F8F-4BEEF02A4912}" srcOrd="3" destOrd="0" presId="urn:microsoft.com/office/officeart/2005/8/layout/hierarchy1"/>
    <dgm:cxn modelId="{4668E37A-E9C2-B742-9392-00553D0014DC}" type="presParOf" srcId="{0023DC10-478C-5047-8F8F-4BEEF02A4912}" destId="{E5DA5B51-D9E4-A841-A0E9-06D43F569A1A}" srcOrd="0" destOrd="0" presId="urn:microsoft.com/office/officeart/2005/8/layout/hierarchy1"/>
    <dgm:cxn modelId="{EA615F7C-0F72-DA4C-9079-FFC5F23FE949}" type="presParOf" srcId="{E5DA5B51-D9E4-A841-A0E9-06D43F569A1A}" destId="{D0D0881D-98C4-3A49-9CE2-1580AC0CD1AB}" srcOrd="0" destOrd="0" presId="urn:microsoft.com/office/officeart/2005/8/layout/hierarchy1"/>
    <dgm:cxn modelId="{2BA1C6B7-2CA6-4E4A-AE95-A956FE4BB1A7}" type="presParOf" srcId="{E5DA5B51-D9E4-A841-A0E9-06D43F569A1A}" destId="{B12225FA-3AFB-7F4F-8611-BE8019D61D30}" srcOrd="1" destOrd="0" presId="urn:microsoft.com/office/officeart/2005/8/layout/hierarchy1"/>
    <dgm:cxn modelId="{1D0286EA-2993-2341-BC49-FB3C616789BF}" type="presParOf" srcId="{0023DC10-478C-5047-8F8F-4BEEF02A4912}" destId="{4C10C5AB-B641-FB40-A207-FC4E4556A861}"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649C989-414D-4DC4-AC39-38DC1FEEC0ED}" type="doc">
      <dgm:prSet loTypeId="urn:microsoft.com/office/officeart/2016/7/layout/RepeatingBendingProcessNew" loCatId="process" qsTypeId="urn:microsoft.com/office/officeart/2005/8/quickstyle/simple1" qsCatId="simple" csTypeId="urn:microsoft.com/office/officeart/2005/8/colors/accent2_2" csCatId="accent2"/>
      <dgm:spPr/>
      <dgm:t>
        <a:bodyPr/>
        <a:lstStyle/>
        <a:p>
          <a:endParaRPr lang="en-US"/>
        </a:p>
      </dgm:t>
    </dgm:pt>
    <dgm:pt modelId="{963FD947-3686-44B6-9E85-A17E8F73BBE3}">
      <dgm:prSet/>
      <dgm:spPr/>
      <dgm:t>
        <a:bodyPr/>
        <a:lstStyle/>
        <a:p>
          <a:r>
            <a:rPr lang="en-US"/>
            <a:t>37 year-old Hispanic male</a:t>
          </a:r>
        </a:p>
      </dgm:t>
    </dgm:pt>
    <dgm:pt modelId="{6DCDDD79-3171-4AD6-8A53-0F7AF417E052}" type="parTrans" cxnId="{FBE48592-52A9-4577-AF5F-65FC2DD8EC1E}">
      <dgm:prSet/>
      <dgm:spPr/>
      <dgm:t>
        <a:bodyPr/>
        <a:lstStyle/>
        <a:p>
          <a:endParaRPr lang="en-US"/>
        </a:p>
      </dgm:t>
    </dgm:pt>
    <dgm:pt modelId="{65E67279-01D8-40F7-AA35-EEC103CFDB03}" type="sibTrans" cxnId="{FBE48592-52A9-4577-AF5F-65FC2DD8EC1E}">
      <dgm:prSet/>
      <dgm:spPr/>
      <dgm:t>
        <a:bodyPr/>
        <a:lstStyle/>
        <a:p>
          <a:endParaRPr lang="en-US"/>
        </a:p>
      </dgm:t>
    </dgm:pt>
    <dgm:pt modelId="{90AB6266-9BC5-452E-AAB8-E213D439FF54}">
      <dgm:prSet/>
      <dgm:spPr/>
      <dgm:t>
        <a:bodyPr/>
        <a:lstStyle/>
        <a:p>
          <a:r>
            <a:rPr lang="en-US"/>
            <a:t>Intermittent blood in the urine about 2-3 times per year that he notices it</a:t>
          </a:r>
        </a:p>
      </dgm:t>
    </dgm:pt>
    <dgm:pt modelId="{94084A60-68D9-4579-BCF5-E3E28C64837E}" type="parTrans" cxnId="{8452D6CE-B789-4EBE-AA0E-32FC4EAE5A1C}">
      <dgm:prSet/>
      <dgm:spPr/>
      <dgm:t>
        <a:bodyPr/>
        <a:lstStyle/>
        <a:p>
          <a:endParaRPr lang="en-US"/>
        </a:p>
      </dgm:t>
    </dgm:pt>
    <dgm:pt modelId="{32649352-4DF5-4816-B823-BACDF3AC3AFA}" type="sibTrans" cxnId="{8452D6CE-B789-4EBE-AA0E-32FC4EAE5A1C}">
      <dgm:prSet/>
      <dgm:spPr/>
      <dgm:t>
        <a:bodyPr/>
        <a:lstStyle/>
        <a:p>
          <a:endParaRPr lang="en-US"/>
        </a:p>
      </dgm:t>
    </dgm:pt>
    <dgm:pt modelId="{9918C863-C0AE-4E61-A0C0-03E902F74788}">
      <dgm:prSet/>
      <dgm:spPr/>
      <dgm:t>
        <a:bodyPr/>
        <a:lstStyle/>
        <a:p>
          <a:r>
            <a:rPr lang="en-US"/>
            <a:t>UA that day did show RBCs in the urine. Still waiting for urine cytology.</a:t>
          </a:r>
        </a:p>
      </dgm:t>
    </dgm:pt>
    <dgm:pt modelId="{570B3B85-35C5-43E4-B304-18A4E51BF987}" type="parTrans" cxnId="{03AE77BA-08FA-4C24-BE37-9354A87373CC}">
      <dgm:prSet/>
      <dgm:spPr/>
      <dgm:t>
        <a:bodyPr/>
        <a:lstStyle/>
        <a:p>
          <a:endParaRPr lang="en-US"/>
        </a:p>
      </dgm:t>
    </dgm:pt>
    <dgm:pt modelId="{9675472E-4D6D-444C-AB19-AB3CFC62C6DC}" type="sibTrans" cxnId="{03AE77BA-08FA-4C24-BE37-9354A87373CC}">
      <dgm:prSet/>
      <dgm:spPr/>
      <dgm:t>
        <a:bodyPr/>
        <a:lstStyle/>
        <a:p>
          <a:endParaRPr lang="en-US"/>
        </a:p>
      </dgm:t>
    </dgm:pt>
    <dgm:pt modelId="{6DECA3E2-8C37-411F-9E0C-FE1679ABE842}">
      <dgm:prSet/>
      <dgm:spPr/>
      <dgm:t>
        <a:bodyPr/>
        <a:lstStyle/>
        <a:p>
          <a:r>
            <a:rPr lang="en-US"/>
            <a:t>Coincidentally through screening, found the patient’s AST and ALT were elevated. </a:t>
          </a:r>
        </a:p>
      </dgm:t>
    </dgm:pt>
    <dgm:pt modelId="{E128B6EA-A3E6-4944-A4DC-B107C5710EC2}" type="parTrans" cxnId="{6C48B355-53F4-4B63-92EA-3F353AADDACF}">
      <dgm:prSet/>
      <dgm:spPr/>
      <dgm:t>
        <a:bodyPr/>
        <a:lstStyle/>
        <a:p>
          <a:endParaRPr lang="en-US"/>
        </a:p>
      </dgm:t>
    </dgm:pt>
    <dgm:pt modelId="{568D8927-37C9-4FF4-8DBF-3F41B65C0237}" type="sibTrans" cxnId="{6C48B355-53F4-4B63-92EA-3F353AADDACF}">
      <dgm:prSet/>
      <dgm:spPr/>
      <dgm:t>
        <a:bodyPr/>
        <a:lstStyle/>
        <a:p>
          <a:endParaRPr lang="en-US"/>
        </a:p>
      </dgm:t>
    </dgm:pt>
    <dgm:pt modelId="{CCE45DFC-1436-4A8D-986F-3C7E523D0D6E}">
      <dgm:prSet/>
      <dgm:spPr/>
      <dgm:t>
        <a:bodyPr/>
        <a:lstStyle/>
        <a:p>
          <a:r>
            <a:rPr lang="en-US"/>
            <a:t>Still waiting for CT of abdomen and US of abdomen.</a:t>
          </a:r>
        </a:p>
      </dgm:t>
    </dgm:pt>
    <dgm:pt modelId="{04955E99-1032-47EA-9DF3-9A9BE5DBB8A4}" type="parTrans" cxnId="{9C6F09EC-F8A1-4982-8ACB-A1BEA143D96D}">
      <dgm:prSet/>
      <dgm:spPr/>
      <dgm:t>
        <a:bodyPr/>
        <a:lstStyle/>
        <a:p>
          <a:endParaRPr lang="en-US"/>
        </a:p>
      </dgm:t>
    </dgm:pt>
    <dgm:pt modelId="{D33BA23E-99A4-4E9E-83A3-499F154F706E}" type="sibTrans" cxnId="{9C6F09EC-F8A1-4982-8ACB-A1BEA143D96D}">
      <dgm:prSet/>
      <dgm:spPr/>
      <dgm:t>
        <a:bodyPr/>
        <a:lstStyle/>
        <a:p>
          <a:endParaRPr lang="en-US"/>
        </a:p>
      </dgm:t>
    </dgm:pt>
    <dgm:pt modelId="{FEFC1A0B-59AB-4D96-961F-F23ABB97A6DC}">
      <dgm:prSet/>
      <dgm:spPr/>
      <dgm:t>
        <a:bodyPr/>
        <a:lstStyle/>
        <a:p>
          <a:r>
            <a:rPr lang="en-US"/>
            <a:t>Referred to urology for hematuria workup. </a:t>
          </a:r>
        </a:p>
      </dgm:t>
    </dgm:pt>
    <dgm:pt modelId="{9F1955FA-D10B-47CA-A1D3-60812DE6152B}" type="parTrans" cxnId="{281F5CE5-B570-46EE-9920-B2CD067CF1B0}">
      <dgm:prSet/>
      <dgm:spPr/>
      <dgm:t>
        <a:bodyPr/>
        <a:lstStyle/>
        <a:p>
          <a:endParaRPr lang="en-US"/>
        </a:p>
      </dgm:t>
    </dgm:pt>
    <dgm:pt modelId="{B70EE29E-FED7-4C6F-8245-903DA5A03513}" type="sibTrans" cxnId="{281F5CE5-B570-46EE-9920-B2CD067CF1B0}">
      <dgm:prSet/>
      <dgm:spPr/>
      <dgm:t>
        <a:bodyPr/>
        <a:lstStyle/>
        <a:p>
          <a:endParaRPr lang="en-US"/>
        </a:p>
      </dgm:t>
    </dgm:pt>
    <dgm:pt modelId="{055ED6AA-E99E-8749-AEDF-41A9E691B9B1}" type="pres">
      <dgm:prSet presAssocID="{0649C989-414D-4DC4-AC39-38DC1FEEC0ED}" presName="Name0" presStyleCnt="0">
        <dgm:presLayoutVars>
          <dgm:dir/>
          <dgm:resizeHandles val="exact"/>
        </dgm:presLayoutVars>
      </dgm:prSet>
      <dgm:spPr/>
    </dgm:pt>
    <dgm:pt modelId="{F2B0ACCC-C5D0-3049-9953-CBAFDEA4094D}" type="pres">
      <dgm:prSet presAssocID="{963FD947-3686-44B6-9E85-A17E8F73BBE3}" presName="node" presStyleLbl="node1" presStyleIdx="0" presStyleCnt="6">
        <dgm:presLayoutVars>
          <dgm:bulletEnabled val="1"/>
        </dgm:presLayoutVars>
      </dgm:prSet>
      <dgm:spPr/>
    </dgm:pt>
    <dgm:pt modelId="{70153303-E649-EB4C-8F54-8BDC8936E137}" type="pres">
      <dgm:prSet presAssocID="{65E67279-01D8-40F7-AA35-EEC103CFDB03}" presName="sibTrans" presStyleLbl="sibTrans1D1" presStyleIdx="0" presStyleCnt="5"/>
      <dgm:spPr/>
    </dgm:pt>
    <dgm:pt modelId="{138D8C8D-1C1E-1344-AD3D-150255A8E00F}" type="pres">
      <dgm:prSet presAssocID="{65E67279-01D8-40F7-AA35-EEC103CFDB03}" presName="connectorText" presStyleLbl="sibTrans1D1" presStyleIdx="0" presStyleCnt="5"/>
      <dgm:spPr/>
    </dgm:pt>
    <dgm:pt modelId="{F43F0E8C-8299-C144-A810-37BB36600426}" type="pres">
      <dgm:prSet presAssocID="{90AB6266-9BC5-452E-AAB8-E213D439FF54}" presName="node" presStyleLbl="node1" presStyleIdx="1" presStyleCnt="6">
        <dgm:presLayoutVars>
          <dgm:bulletEnabled val="1"/>
        </dgm:presLayoutVars>
      </dgm:prSet>
      <dgm:spPr/>
    </dgm:pt>
    <dgm:pt modelId="{C625EC08-14C6-754D-86E9-074AF1CA3E9E}" type="pres">
      <dgm:prSet presAssocID="{32649352-4DF5-4816-B823-BACDF3AC3AFA}" presName="sibTrans" presStyleLbl="sibTrans1D1" presStyleIdx="1" presStyleCnt="5"/>
      <dgm:spPr/>
    </dgm:pt>
    <dgm:pt modelId="{335899A3-0938-6B48-84CF-D9889A34C595}" type="pres">
      <dgm:prSet presAssocID="{32649352-4DF5-4816-B823-BACDF3AC3AFA}" presName="connectorText" presStyleLbl="sibTrans1D1" presStyleIdx="1" presStyleCnt="5"/>
      <dgm:spPr/>
    </dgm:pt>
    <dgm:pt modelId="{AADDAE9A-7465-E649-8CAF-049B89FF4EAB}" type="pres">
      <dgm:prSet presAssocID="{9918C863-C0AE-4E61-A0C0-03E902F74788}" presName="node" presStyleLbl="node1" presStyleIdx="2" presStyleCnt="6">
        <dgm:presLayoutVars>
          <dgm:bulletEnabled val="1"/>
        </dgm:presLayoutVars>
      </dgm:prSet>
      <dgm:spPr/>
    </dgm:pt>
    <dgm:pt modelId="{19F4F4F6-973D-BF48-84F1-2D1C14598EF3}" type="pres">
      <dgm:prSet presAssocID="{9675472E-4D6D-444C-AB19-AB3CFC62C6DC}" presName="sibTrans" presStyleLbl="sibTrans1D1" presStyleIdx="2" presStyleCnt="5"/>
      <dgm:spPr/>
    </dgm:pt>
    <dgm:pt modelId="{B61115E7-1EA7-6042-8F2B-EE7BA7B774B9}" type="pres">
      <dgm:prSet presAssocID="{9675472E-4D6D-444C-AB19-AB3CFC62C6DC}" presName="connectorText" presStyleLbl="sibTrans1D1" presStyleIdx="2" presStyleCnt="5"/>
      <dgm:spPr/>
    </dgm:pt>
    <dgm:pt modelId="{FEB0D127-6F5F-D745-A224-41B0332B4F97}" type="pres">
      <dgm:prSet presAssocID="{6DECA3E2-8C37-411F-9E0C-FE1679ABE842}" presName="node" presStyleLbl="node1" presStyleIdx="3" presStyleCnt="6">
        <dgm:presLayoutVars>
          <dgm:bulletEnabled val="1"/>
        </dgm:presLayoutVars>
      </dgm:prSet>
      <dgm:spPr/>
    </dgm:pt>
    <dgm:pt modelId="{67DB66FC-7B3E-DD4E-9DFF-46B670A6CED4}" type="pres">
      <dgm:prSet presAssocID="{568D8927-37C9-4FF4-8DBF-3F41B65C0237}" presName="sibTrans" presStyleLbl="sibTrans1D1" presStyleIdx="3" presStyleCnt="5"/>
      <dgm:spPr/>
    </dgm:pt>
    <dgm:pt modelId="{366C202B-A8F2-B742-9DC4-C90F2D4706F0}" type="pres">
      <dgm:prSet presAssocID="{568D8927-37C9-4FF4-8DBF-3F41B65C0237}" presName="connectorText" presStyleLbl="sibTrans1D1" presStyleIdx="3" presStyleCnt="5"/>
      <dgm:spPr/>
    </dgm:pt>
    <dgm:pt modelId="{6F8E036B-8712-7D46-BD1D-8ACE5EC52278}" type="pres">
      <dgm:prSet presAssocID="{CCE45DFC-1436-4A8D-986F-3C7E523D0D6E}" presName="node" presStyleLbl="node1" presStyleIdx="4" presStyleCnt="6">
        <dgm:presLayoutVars>
          <dgm:bulletEnabled val="1"/>
        </dgm:presLayoutVars>
      </dgm:prSet>
      <dgm:spPr/>
    </dgm:pt>
    <dgm:pt modelId="{632D3363-3978-D44D-B601-B5BA1E26539F}" type="pres">
      <dgm:prSet presAssocID="{D33BA23E-99A4-4E9E-83A3-499F154F706E}" presName="sibTrans" presStyleLbl="sibTrans1D1" presStyleIdx="4" presStyleCnt="5"/>
      <dgm:spPr/>
    </dgm:pt>
    <dgm:pt modelId="{0EE762A7-5A8E-6845-A0C2-F3024CEE4BB1}" type="pres">
      <dgm:prSet presAssocID="{D33BA23E-99A4-4E9E-83A3-499F154F706E}" presName="connectorText" presStyleLbl="sibTrans1D1" presStyleIdx="4" presStyleCnt="5"/>
      <dgm:spPr/>
    </dgm:pt>
    <dgm:pt modelId="{51FABD8D-D257-2440-A6A5-C57BE9585111}" type="pres">
      <dgm:prSet presAssocID="{FEFC1A0B-59AB-4D96-961F-F23ABB97A6DC}" presName="node" presStyleLbl="node1" presStyleIdx="5" presStyleCnt="6">
        <dgm:presLayoutVars>
          <dgm:bulletEnabled val="1"/>
        </dgm:presLayoutVars>
      </dgm:prSet>
      <dgm:spPr/>
    </dgm:pt>
  </dgm:ptLst>
  <dgm:cxnLst>
    <dgm:cxn modelId="{ACCA5C02-BA02-CD44-B663-024E12A74B12}" type="presOf" srcId="{963FD947-3686-44B6-9E85-A17E8F73BBE3}" destId="{F2B0ACCC-C5D0-3049-9953-CBAFDEA4094D}" srcOrd="0" destOrd="0" presId="urn:microsoft.com/office/officeart/2016/7/layout/RepeatingBendingProcessNew"/>
    <dgm:cxn modelId="{068B1B06-5066-804D-A129-0004F6AA14A2}" type="presOf" srcId="{0649C989-414D-4DC4-AC39-38DC1FEEC0ED}" destId="{055ED6AA-E99E-8749-AEDF-41A9E691B9B1}" srcOrd="0" destOrd="0" presId="urn:microsoft.com/office/officeart/2016/7/layout/RepeatingBendingProcessNew"/>
    <dgm:cxn modelId="{3CF0463A-06AE-8F4E-BA7A-CB59243E3EEB}" type="presOf" srcId="{65E67279-01D8-40F7-AA35-EEC103CFDB03}" destId="{70153303-E649-EB4C-8F54-8BDC8936E137}" srcOrd="0" destOrd="0" presId="urn:microsoft.com/office/officeart/2016/7/layout/RepeatingBendingProcessNew"/>
    <dgm:cxn modelId="{8430343B-5DA5-7E43-88E0-CCAB628C18AE}" type="presOf" srcId="{90AB6266-9BC5-452E-AAB8-E213D439FF54}" destId="{F43F0E8C-8299-C144-A810-37BB36600426}" srcOrd="0" destOrd="0" presId="urn:microsoft.com/office/officeart/2016/7/layout/RepeatingBendingProcessNew"/>
    <dgm:cxn modelId="{6C48B355-53F4-4B63-92EA-3F353AADDACF}" srcId="{0649C989-414D-4DC4-AC39-38DC1FEEC0ED}" destId="{6DECA3E2-8C37-411F-9E0C-FE1679ABE842}" srcOrd="3" destOrd="0" parTransId="{E128B6EA-A3E6-4944-A4DC-B107C5710EC2}" sibTransId="{568D8927-37C9-4FF4-8DBF-3F41B65C0237}"/>
    <dgm:cxn modelId="{39583E5A-8BE5-3E47-9C8A-E995A946134A}" type="presOf" srcId="{9675472E-4D6D-444C-AB19-AB3CFC62C6DC}" destId="{19F4F4F6-973D-BF48-84F1-2D1C14598EF3}" srcOrd="0" destOrd="0" presId="urn:microsoft.com/office/officeart/2016/7/layout/RepeatingBendingProcessNew"/>
    <dgm:cxn modelId="{1C21955C-A7D8-B444-B3DC-BCCDAA65FF9A}" type="presOf" srcId="{568D8927-37C9-4FF4-8DBF-3F41B65C0237}" destId="{366C202B-A8F2-B742-9DC4-C90F2D4706F0}" srcOrd="1" destOrd="0" presId="urn:microsoft.com/office/officeart/2016/7/layout/RepeatingBendingProcessNew"/>
    <dgm:cxn modelId="{18C8EC72-43BD-2C4A-A641-ACAE8C555B10}" type="presOf" srcId="{9675472E-4D6D-444C-AB19-AB3CFC62C6DC}" destId="{B61115E7-1EA7-6042-8F2B-EE7BA7B774B9}" srcOrd="1" destOrd="0" presId="urn:microsoft.com/office/officeart/2016/7/layout/RepeatingBendingProcessNew"/>
    <dgm:cxn modelId="{325EF57E-1B15-A84B-B962-FF01D08DE647}" type="presOf" srcId="{32649352-4DF5-4816-B823-BACDF3AC3AFA}" destId="{C625EC08-14C6-754D-86E9-074AF1CA3E9E}" srcOrd="0" destOrd="0" presId="urn:microsoft.com/office/officeart/2016/7/layout/RepeatingBendingProcessNew"/>
    <dgm:cxn modelId="{014CEA83-BFAD-9D46-87A9-C32167FEF171}" type="presOf" srcId="{D33BA23E-99A4-4E9E-83A3-499F154F706E}" destId="{0EE762A7-5A8E-6845-A0C2-F3024CEE4BB1}" srcOrd="1" destOrd="0" presId="urn:microsoft.com/office/officeart/2016/7/layout/RepeatingBendingProcessNew"/>
    <dgm:cxn modelId="{FBE48592-52A9-4577-AF5F-65FC2DD8EC1E}" srcId="{0649C989-414D-4DC4-AC39-38DC1FEEC0ED}" destId="{963FD947-3686-44B6-9E85-A17E8F73BBE3}" srcOrd="0" destOrd="0" parTransId="{6DCDDD79-3171-4AD6-8A53-0F7AF417E052}" sibTransId="{65E67279-01D8-40F7-AA35-EEC103CFDB03}"/>
    <dgm:cxn modelId="{543ED09D-2F56-6147-B0CE-C7AB60DBAB89}" type="presOf" srcId="{32649352-4DF5-4816-B823-BACDF3AC3AFA}" destId="{335899A3-0938-6B48-84CF-D9889A34C595}" srcOrd="1" destOrd="0" presId="urn:microsoft.com/office/officeart/2016/7/layout/RepeatingBendingProcessNew"/>
    <dgm:cxn modelId="{8D27A0A2-BEF0-B242-81BE-77111915C7CF}" type="presOf" srcId="{FEFC1A0B-59AB-4D96-961F-F23ABB97A6DC}" destId="{51FABD8D-D257-2440-A6A5-C57BE9585111}" srcOrd="0" destOrd="0" presId="urn:microsoft.com/office/officeart/2016/7/layout/RepeatingBendingProcessNew"/>
    <dgm:cxn modelId="{F28791AF-363A-B048-BFA6-507A9804FF67}" type="presOf" srcId="{568D8927-37C9-4FF4-8DBF-3F41B65C0237}" destId="{67DB66FC-7B3E-DD4E-9DFF-46B670A6CED4}" srcOrd="0" destOrd="0" presId="urn:microsoft.com/office/officeart/2016/7/layout/RepeatingBendingProcessNew"/>
    <dgm:cxn modelId="{848E91B5-EEF8-D748-A0CF-02C9194C80E5}" type="presOf" srcId="{CCE45DFC-1436-4A8D-986F-3C7E523D0D6E}" destId="{6F8E036B-8712-7D46-BD1D-8ACE5EC52278}" srcOrd="0" destOrd="0" presId="urn:microsoft.com/office/officeart/2016/7/layout/RepeatingBendingProcessNew"/>
    <dgm:cxn modelId="{03AE77BA-08FA-4C24-BE37-9354A87373CC}" srcId="{0649C989-414D-4DC4-AC39-38DC1FEEC0ED}" destId="{9918C863-C0AE-4E61-A0C0-03E902F74788}" srcOrd="2" destOrd="0" parTransId="{570B3B85-35C5-43E4-B304-18A4E51BF987}" sibTransId="{9675472E-4D6D-444C-AB19-AB3CFC62C6DC}"/>
    <dgm:cxn modelId="{053FE2BA-7C05-7243-B00F-F72E44F045B5}" type="presOf" srcId="{65E67279-01D8-40F7-AA35-EEC103CFDB03}" destId="{138D8C8D-1C1E-1344-AD3D-150255A8E00F}" srcOrd="1" destOrd="0" presId="urn:microsoft.com/office/officeart/2016/7/layout/RepeatingBendingProcessNew"/>
    <dgm:cxn modelId="{2615F7BB-06D2-824D-9C5B-1D06E4428612}" type="presOf" srcId="{9918C863-C0AE-4E61-A0C0-03E902F74788}" destId="{AADDAE9A-7465-E649-8CAF-049B89FF4EAB}" srcOrd="0" destOrd="0" presId="urn:microsoft.com/office/officeart/2016/7/layout/RepeatingBendingProcessNew"/>
    <dgm:cxn modelId="{0FEF8FC4-C111-A84D-B859-DB60259108AB}" type="presOf" srcId="{6DECA3E2-8C37-411F-9E0C-FE1679ABE842}" destId="{FEB0D127-6F5F-D745-A224-41B0332B4F97}" srcOrd="0" destOrd="0" presId="urn:microsoft.com/office/officeart/2016/7/layout/RepeatingBendingProcessNew"/>
    <dgm:cxn modelId="{C33F22CC-CA71-024D-A9D5-439DD1A16F6A}" type="presOf" srcId="{D33BA23E-99A4-4E9E-83A3-499F154F706E}" destId="{632D3363-3978-D44D-B601-B5BA1E26539F}" srcOrd="0" destOrd="0" presId="urn:microsoft.com/office/officeart/2016/7/layout/RepeatingBendingProcessNew"/>
    <dgm:cxn modelId="{8452D6CE-B789-4EBE-AA0E-32FC4EAE5A1C}" srcId="{0649C989-414D-4DC4-AC39-38DC1FEEC0ED}" destId="{90AB6266-9BC5-452E-AAB8-E213D439FF54}" srcOrd="1" destOrd="0" parTransId="{94084A60-68D9-4579-BCF5-E3E28C64837E}" sibTransId="{32649352-4DF5-4816-B823-BACDF3AC3AFA}"/>
    <dgm:cxn modelId="{281F5CE5-B570-46EE-9920-B2CD067CF1B0}" srcId="{0649C989-414D-4DC4-AC39-38DC1FEEC0ED}" destId="{FEFC1A0B-59AB-4D96-961F-F23ABB97A6DC}" srcOrd="5" destOrd="0" parTransId="{9F1955FA-D10B-47CA-A1D3-60812DE6152B}" sibTransId="{B70EE29E-FED7-4C6F-8245-903DA5A03513}"/>
    <dgm:cxn modelId="{9C6F09EC-F8A1-4982-8ACB-A1BEA143D96D}" srcId="{0649C989-414D-4DC4-AC39-38DC1FEEC0ED}" destId="{CCE45DFC-1436-4A8D-986F-3C7E523D0D6E}" srcOrd="4" destOrd="0" parTransId="{04955E99-1032-47EA-9DF3-9A9BE5DBB8A4}" sibTransId="{D33BA23E-99A4-4E9E-83A3-499F154F706E}"/>
    <dgm:cxn modelId="{0A67FE67-9565-5546-92BD-7DC3F3F2289D}" type="presParOf" srcId="{055ED6AA-E99E-8749-AEDF-41A9E691B9B1}" destId="{F2B0ACCC-C5D0-3049-9953-CBAFDEA4094D}" srcOrd="0" destOrd="0" presId="urn:microsoft.com/office/officeart/2016/7/layout/RepeatingBendingProcessNew"/>
    <dgm:cxn modelId="{0AF3F91B-D341-644C-AB1B-A8194F80EEFC}" type="presParOf" srcId="{055ED6AA-E99E-8749-AEDF-41A9E691B9B1}" destId="{70153303-E649-EB4C-8F54-8BDC8936E137}" srcOrd="1" destOrd="0" presId="urn:microsoft.com/office/officeart/2016/7/layout/RepeatingBendingProcessNew"/>
    <dgm:cxn modelId="{7AB0D883-2AEA-B24C-B62B-428FBB31E80A}" type="presParOf" srcId="{70153303-E649-EB4C-8F54-8BDC8936E137}" destId="{138D8C8D-1C1E-1344-AD3D-150255A8E00F}" srcOrd="0" destOrd="0" presId="urn:microsoft.com/office/officeart/2016/7/layout/RepeatingBendingProcessNew"/>
    <dgm:cxn modelId="{3B12077B-BB7F-BE43-B0FC-336E11207712}" type="presParOf" srcId="{055ED6AA-E99E-8749-AEDF-41A9E691B9B1}" destId="{F43F0E8C-8299-C144-A810-37BB36600426}" srcOrd="2" destOrd="0" presId="urn:microsoft.com/office/officeart/2016/7/layout/RepeatingBendingProcessNew"/>
    <dgm:cxn modelId="{D57B0ABB-043A-F64A-BA05-4C4D6587A023}" type="presParOf" srcId="{055ED6AA-E99E-8749-AEDF-41A9E691B9B1}" destId="{C625EC08-14C6-754D-86E9-074AF1CA3E9E}" srcOrd="3" destOrd="0" presId="urn:microsoft.com/office/officeart/2016/7/layout/RepeatingBendingProcessNew"/>
    <dgm:cxn modelId="{0D8D42BF-D20A-9649-BE6B-BD5F1E81B892}" type="presParOf" srcId="{C625EC08-14C6-754D-86E9-074AF1CA3E9E}" destId="{335899A3-0938-6B48-84CF-D9889A34C595}" srcOrd="0" destOrd="0" presId="urn:microsoft.com/office/officeart/2016/7/layout/RepeatingBendingProcessNew"/>
    <dgm:cxn modelId="{12F7F18B-E9CC-8A44-BAC5-6D51D2DED77F}" type="presParOf" srcId="{055ED6AA-E99E-8749-AEDF-41A9E691B9B1}" destId="{AADDAE9A-7465-E649-8CAF-049B89FF4EAB}" srcOrd="4" destOrd="0" presId="urn:microsoft.com/office/officeart/2016/7/layout/RepeatingBendingProcessNew"/>
    <dgm:cxn modelId="{5B4DF25C-DC77-9743-BF8D-7BAF43000531}" type="presParOf" srcId="{055ED6AA-E99E-8749-AEDF-41A9E691B9B1}" destId="{19F4F4F6-973D-BF48-84F1-2D1C14598EF3}" srcOrd="5" destOrd="0" presId="urn:microsoft.com/office/officeart/2016/7/layout/RepeatingBendingProcessNew"/>
    <dgm:cxn modelId="{BA4F7349-3098-804E-BD72-D52D2C76AA68}" type="presParOf" srcId="{19F4F4F6-973D-BF48-84F1-2D1C14598EF3}" destId="{B61115E7-1EA7-6042-8F2B-EE7BA7B774B9}" srcOrd="0" destOrd="0" presId="urn:microsoft.com/office/officeart/2016/7/layout/RepeatingBendingProcessNew"/>
    <dgm:cxn modelId="{496E96A4-DC87-E24F-A95C-85D6881CBF68}" type="presParOf" srcId="{055ED6AA-E99E-8749-AEDF-41A9E691B9B1}" destId="{FEB0D127-6F5F-D745-A224-41B0332B4F97}" srcOrd="6" destOrd="0" presId="urn:microsoft.com/office/officeart/2016/7/layout/RepeatingBendingProcessNew"/>
    <dgm:cxn modelId="{9AA4680F-9A8E-DB41-A6E8-33B71C5F5D85}" type="presParOf" srcId="{055ED6AA-E99E-8749-AEDF-41A9E691B9B1}" destId="{67DB66FC-7B3E-DD4E-9DFF-46B670A6CED4}" srcOrd="7" destOrd="0" presId="urn:microsoft.com/office/officeart/2016/7/layout/RepeatingBendingProcessNew"/>
    <dgm:cxn modelId="{C41CAAA2-32A2-724F-A52A-904AD4D327C9}" type="presParOf" srcId="{67DB66FC-7B3E-DD4E-9DFF-46B670A6CED4}" destId="{366C202B-A8F2-B742-9DC4-C90F2D4706F0}" srcOrd="0" destOrd="0" presId="urn:microsoft.com/office/officeart/2016/7/layout/RepeatingBendingProcessNew"/>
    <dgm:cxn modelId="{D452341B-F1E0-DE42-BF2C-173E33D39F84}" type="presParOf" srcId="{055ED6AA-E99E-8749-AEDF-41A9E691B9B1}" destId="{6F8E036B-8712-7D46-BD1D-8ACE5EC52278}" srcOrd="8" destOrd="0" presId="urn:microsoft.com/office/officeart/2016/7/layout/RepeatingBendingProcessNew"/>
    <dgm:cxn modelId="{F54F1E68-A330-9F49-8980-1F6FFB890477}" type="presParOf" srcId="{055ED6AA-E99E-8749-AEDF-41A9E691B9B1}" destId="{632D3363-3978-D44D-B601-B5BA1E26539F}" srcOrd="9" destOrd="0" presId="urn:microsoft.com/office/officeart/2016/7/layout/RepeatingBendingProcessNew"/>
    <dgm:cxn modelId="{33D22316-8BAB-564C-9EAA-7C86AB1E8B6C}" type="presParOf" srcId="{632D3363-3978-D44D-B601-B5BA1E26539F}" destId="{0EE762A7-5A8E-6845-A0C2-F3024CEE4BB1}" srcOrd="0" destOrd="0" presId="urn:microsoft.com/office/officeart/2016/7/layout/RepeatingBendingProcessNew"/>
    <dgm:cxn modelId="{6992C823-5EFC-7C4D-AB62-E154BE0DB927}" type="presParOf" srcId="{055ED6AA-E99E-8749-AEDF-41A9E691B9B1}" destId="{51FABD8D-D257-2440-A6A5-C57BE9585111}"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613F8E5-5D2E-447F-A5FF-C135FAD08CF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33EBA320-235B-40AE-B808-3CFC3932CEC9}">
      <dgm:prSet/>
      <dgm:spPr/>
      <dgm:t>
        <a:bodyPr/>
        <a:lstStyle/>
        <a:p>
          <a:r>
            <a:rPr lang="en-US" b="0" i="0" baseline="0"/>
            <a:t>Barber, L., Gerke, T., Markt, S. C., Peisch, S. F., Wilson, K. M., Ahearn, T., Giovannucci, E., Parmigiani, G., &amp; Mucci, L. A. (2018). Family history of breast or prostate cancer and prostate cancer risk. </a:t>
          </a:r>
          <a:r>
            <a:rPr lang="en-US" b="0" i="1" baseline="0"/>
            <a:t>Clinical Cancer Research</a:t>
          </a:r>
          <a:r>
            <a:rPr lang="en-US" b="0" i="0" baseline="0"/>
            <a:t>, </a:t>
          </a:r>
          <a:r>
            <a:rPr lang="en-US" b="0" i="1" baseline="0"/>
            <a:t>24</a:t>
          </a:r>
          <a:r>
            <a:rPr lang="en-US" b="0" i="0" baseline="0"/>
            <a:t>(23), 5910–5917. </a:t>
          </a:r>
          <a:r>
            <a:rPr lang="en-US" b="0" i="0" baseline="0">
              <a:hlinkClick xmlns:r="http://schemas.openxmlformats.org/officeDocument/2006/relationships" r:id="rId1"/>
            </a:rPr>
            <a:t>https://doi.org/10.1158/1078-0432.ccr-18-0370</a:t>
          </a:r>
          <a:endParaRPr lang="en-US"/>
        </a:p>
      </dgm:t>
    </dgm:pt>
    <dgm:pt modelId="{D8675541-E025-4874-B7EC-7E370A39B931}" type="parTrans" cxnId="{EA29D8E1-04F7-499D-BD56-F5E61B309877}">
      <dgm:prSet/>
      <dgm:spPr/>
      <dgm:t>
        <a:bodyPr/>
        <a:lstStyle/>
        <a:p>
          <a:endParaRPr lang="en-US"/>
        </a:p>
      </dgm:t>
    </dgm:pt>
    <dgm:pt modelId="{1F919A25-9F64-44F5-BB16-48CFF024E4C2}" type="sibTrans" cxnId="{EA29D8E1-04F7-499D-BD56-F5E61B309877}">
      <dgm:prSet/>
      <dgm:spPr/>
      <dgm:t>
        <a:bodyPr/>
        <a:lstStyle/>
        <a:p>
          <a:endParaRPr lang="en-US"/>
        </a:p>
      </dgm:t>
    </dgm:pt>
    <dgm:pt modelId="{72CE0D4A-77AD-4970-B5C1-464952B3A104}">
      <dgm:prSet/>
      <dgm:spPr/>
      <dgm:t>
        <a:bodyPr/>
        <a:lstStyle/>
        <a:p>
          <a:r>
            <a:rPr lang="en-US" b="0" i="0" baseline="0"/>
            <a:t>Friedman, L. S. (2022). Approach to the patient with abnormal liver biochemical and function tests (S. Chopra &amp; S. Grover, Eds.). </a:t>
          </a:r>
          <a:r>
            <a:rPr lang="en-US" b="0" i="1" baseline="0"/>
            <a:t>UpToDate</a:t>
          </a:r>
          <a:r>
            <a:rPr lang="en-US" b="0" i="0" baseline="0"/>
            <a:t>. Retrieved December 11, 2023, from </a:t>
          </a:r>
          <a:r>
            <a:rPr lang="en-US" b="0" i="0" baseline="0">
              <a:hlinkClick xmlns:r="http://schemas.openxmlformats.org/officeDocument/2006/relationships" r:id="rId2"/>
            </a:rPr>
            <a:t>https://www.uptodate.com/contents/approach-to-the-patient-with-abnormal-liver-biochemical-and-function-tests?search=elevated%20liver%20enzymes%20workup%26source=search_result&amp;selectedTitle=1~150&amp;usage_type=default&amp;display_rank=1#H19408002</a:t>
          </a:r>
          <a:endParaRPr lang="en-US"/>
        </a:p>
      </dgm:t>
    </dgm:pt>
    <dgm:pt modelId="{7721C222-9826-476D-AFE9-4880ADDC2206}" type="parTrans" cxnId="{80CE066D-DBCC-4762-A3CF-95531C51DED7}">
      <dgm:prSet/>
      <dgm:spPr/>
      <dgm:t>
        <a:bodyPr/>
        <a:lstStyle/>
        <a:p>
          <a:endParaRPr lang="en-US"/>
        </a:p>
      </dgm:t>
    </dgm:pt>
    <dgm:pt modelId="{5E0E70C1-83AF-4ABB-98C8-40FAB749C594}" type="sibTrans" cxnId="{80CE066D-DBCC-4762-A3CF-95531C51DED7}">
      <dgm:prSet/>
      <dgm:spPr/>
      <dgm:t>
        <a:bodyPr/>
        <a:lstStyle/>
        <a:p>
          <a:endParaRPr lang="en-US"/>
        </a:p>
      </dgm:t>
    </dgm:pt>
    <dgm:pt modelId="{74440FEF-901C-4B89-A7DD-09427E94EAA9}">
      <dgm:prSet/>
      <dgm:spPr/>
      <dgm:t>
        <a:bodyPr/>
        <a:lstStyle/>
        <a:p>
          <a:r>
            <a:rPr lang="en-US" b="0" i="0" baseline="0"/>
            <a:t>O'Hara, G., Mokaya, J., Hau, J. P., Downs, L. O., McNaughton, A. L., Karabarinde, A., Asiki, G., Seeley, J., Matthews, P. C., &amp; Newton, R. (2023). Liver function tests. </a:t>
          </a:r>
          <a:r>
            <a:rPr lang="en-US" b="0" i="1" baseline="0"/>
            <a:t>BMJ open</a:t>
          </a:r>
          <a:r>
            <a:rPr lang="en-US" b="0" i="0" baseline="0"/>
            <a:t>, </a:t>
          </a:r>
          <a:r>
            <a:rPr lang="en-US" b="0" i="1" baseline="0"/>
            <a:t>10</a:t>
          </a:r>
          <a:r>
            <a:rPr lang="en-US" b="0" i="0" baseline="0"/>
            <a:t>(3). </a:t>
          </a:r>
          <a:r>
            <a:rPr lang="en-US" b="0" i="0" baseline="0">
              <a:hlinkClick xmlns:r="http://schemas.openxmlformats.org/officeDocument/2006/relationships" r:id="rId3"/>
            </a:rPr>
            <a:t>https://doi.org/10.1136/bmjopen-2019-032890</a:t>
          </a:r>
          <a:endParaRPr lang="en-US"/>
        </a:p>
      </dgm:t>
    </dgm:pt>
    <dgm:pt modelId="{68D2C9FE-F7F1-441E-9643-27B658DE7779}" type="parTrans" cxnId="{52011FFA-17C9-4EEB-A7A2-7E19D410D5D0}">
      <dgm:prSet/>
      <dgm:spPr/>
      <dgm:t>
        <a:bodyPr/>
        <a:lstStyle/>
        <a:p>
          <a:endParaRPr lang="en-US"/>
        </a:p>
      </dgm:t>
    </dgm:pt>
    <dgm:pt modelId="{221F58AE-05AB-43FD-AE49-FC6EA04B2DED}" type="sibTrans" cxnId="{52011FFA-17C9-4EEB-A7A2-7E19D410D5D0}">
      <dgm:prSet/>
      <dgm:spPr/>
      <dgm:t>
        <a:bodyPr/>
        <a:lstStyle/>
        <a:p>
          <a:endParaRPr lang="en-US"/>
        </a:p>
      </dgm:t>
    </dgm:pt>
    <dgm:pt modelId="{D32361E1-427F-4318-90A4-B3EDB083C417}">
      <dgm:prSet/>
      <dgm:spPr/>
      <dgm:t>
        <a:bodyPr/>
        <a:lstStyle/>
        <a:p>
          <a:r>
            <a:rPr lang="en-US" b="0" i="0" baseline="0"/>
            <a:t>Perazella, M. A., &amp; O'Leary, M. P. (2021). Etiology and evaluation of hematuria in adults (R. J. Glassock &amp; A. Q. Lam, Eds.). </a:t>
          </a:r>
          <a:r>
            <a:rPr lang="en-US" b="0" i="1" baseline="0"/>
            <a:t>UpToDate</a:t>
          </a:r>
          <a:r>
            <a:rPr lang="en-US" b="0" i="0" baseline="0"/>
            <a:t>. Retrieved December 11, 2023, from </a:t>
          </a:r>
          <a:r>
            <a:rPr lang="en-US" b="0" i="0" baseline="0">
              <a:hlinkClick xmlns:r="http://schemas.openxmlformats.org/officeDocument/2006/relationships" r:id="rId4"/>
            </a:rPr>
            <a:t>https://www.uptodate.com/contents/7208?source=icg%26topicId=120406&amp;anchor=H00#H3</a:t>
          </a:r>
          <a:endParaRPr lang="en-US"/>
        </a:p>
      </dgm:t>
    </dgm:pt>
    <dgm:pt modelId="{D408FF01-B15C-4428-AC3F-C4CA05A6DFA8}" type="parTrans" cxnId="{EC0CE4B4-6F5B-4D50-BE43-A7EB80BC8EE1}">
      <dgm:prSet/>
      <dgm:spPr/>
      <dgm:t>
        <a:bodyPr/>
        <a:lstStyle/>
        <a:p>
          <a:endParaRPr lang="en-US"/>
        </a:p>
      </dgm:t>
    </dgm:pt>
    <dgm:pt modelId="{68FFBDA4-4332-4587-B45C-6B28F174B325}" type="sibTrans" cxnId="{EC0CE4B4-6F5B-4D50-BE43-A7EB80BC8EE1}">
      <dgm:prSet/>
      <dgm:spPr/>
      <dgm:t>
        <a:bodyPr/>
        <a:lstStyle/>
        <a:p>
          <a:endParaRPr lang="en-US"/>
        </a:p>
      </dgm:t>
    </dgm:pt>
    <dgm:pt modelId="{057705EF-EF2E-4B32-B42F-0B7EBC0FDC32}">
      <dgm:prSet/>
      <dgm:spPr/>
      <dgm:t>
        <a:bodyPr/>
        <a:lstStyle/>
        <a:p>
          <a:r>
            <a:rPr lang="en-US" b="0" i="0" baseline="0"/>
            <a:t>Saleem, M., &amp; Hamawy, K. (2022). Hematuria. </a:t>
          </a:r>
          <a:r>
            <a:rPr lang="en-US" b="0" i="1" baseline="0"/>
            <a:t>StatPearls</a:t>
          </a:r>
          <a:r>
            <a:rPr lang="en-US" b="0" i="0" baseline="0"/>
            <a:t>. </a:t>
          </a:r>
          <a:r>
            <a:rPr lang="en-US" b="0" i="0" baseline="0">
              <a:hlinkClick xmlns:r="http://schemas.openxmlformats.org/officeDocument/2006/relationships" r:id="rId5"/>
            </a:rPr>
            <a:t>https://www.ncbi.nlm.nih.gov/books/NBK534213/</a:t>
          </a:r>
          <a:endParaRPr lang="en-US"/>
        </a:p>
      </dgm:t>
    </dgm:pt>
    <dgm:pt modelId="{12DD09A5-342D-4586-93C4-0026A1A588FA}" type="parTrans" cxnId="{D0FDDA6E-A60B-4BAF-8589-8564EAE9D923}">
      <dgm:prSet/>
      <dgm:spPr/>
      <dgm:t>
        <a:bodyPr/>
        <a:lstStyle/>
        <a:p>
          <a:endParaRPr lang="en-US"/>
        </a:p>
      </dgm:t>
    </dgm:pt>
    <dgm:pt modelId="{9B6C46E2-742A-4F58-9EC8-6A047A3B642B}" type="sibTrans" cxnId="{D0FDDA6E-A60B-4BAF-8589-8564EAE9D923}">
      <dgm:prSet/>
      <dgm:spPr/>
      <dgm:t>
        <a:bodyPr/>
        <a:lstStyle/>
        <a:p>
          <a:endParaRPr lang="en-US"/>
        </a:p>
      </dgm:t>
    </dgm:pt>
    <dgm:pt modelId="{4C034F7B-D285-4D57-98E3-65BB06FB712B}">
      <dgm:prSet/>
      <dgm:spPr/>
      <dgm:t>
        <a:bodyPr/>
        <a:lstStyle/>
        <a:p>
          <a:r>
            <a:rPr lang="en-US" b="0" i="0" baseline="0"/>
            <a:t>Viera, A. J. (2023). Overview of preventive care in adults (J. G. Elmore, J. Givens, &amp; S. Swenson, Eds.). </a:t>
          </a:r>
          <a:r>
            <a:rPr lang="en-US" b="0" i="1" baseline="0"/>
            <a:t>UpToDate</a:t>
          </a:r>
          <a:r>
            <a:rPr lang="en-US" b="0" i="0" baseline="0"/>
            <a:t>. Retrieved December 11, 2023, from </a:t>
          </a:r>
          <a:r>
            <a:rPr lang="en-US" b="0" i="0" baseline="0">
              <a:hlinkClick xmlns:r="http://schemas.openxmlformats.org/officeDocument/2006/relationships" r:id="rId6"/>
            </a:rPr>
            <a:t>https://www.uptodate.com/contents/overview-of-preventive-care-in-adults?search=annual%20physical%20exam%26source=search_result&amp;selectedTitle=1~150&amp;usage_type=default&amp;display_rank=1#H186697089</a:t>
          </a:r>
          <a:r>
            <a:rPr lang="en-US" b="0" i="0" baseline="0"/>
            <a:t> </a:t>
          </a:r>
          <a:endParaRPr lang="en-US"/>
        </a:p>
      </dgm:t>
    </dgm:pt>
    <dgm:pt modelId="{F720BAEF-771F-44F0-8794-1B86F6CDF3B5}" type="parTrans" cxnId="{689E26C9-21A5-4098-8BA6-9AF5F134733C}">
      <dgm:prSet/>
      <dgm:spPr/>
      <dgm:t>
        <a:bodyPr/>
        <a:lstStyle/>
        <a:p>
          <a:endParaRPr lang="en-US"/>
        </a:p>
      </dgm:t>
    </dgm:pt>
    <dgm:pt modelId="{E09103CA-33A5-49D1-9601-2C4C5CED95B9}" type="sibTrans" cxnId="{689E26C9-21A5-4098-8BA6-9AF5F134733C}">
      <dgm:prSet/>
      <dgm:spPr/>
      <dgm:t>
        <a:bodyPr/>
        <a:lstStyle/>
        <a:p>
          <a:endParaRPr lang="en-US"/>
        </a:p>
      </dgm:t>
    </dgm:pt>
    <dgm:pt modelId="{95D384CF-AC53-1041-86F2-31E57D7E4219}" type="pres">
      <dgm:prSet presAssocID="{4613F8E5-5D2E-447F-A5FF-C135FAD08CF2}" presName="linear" presStyleCnt="0">
        <dgm:presLayoutVars>
          <dgm:animLvl val="lvl"/>
          <dgm:resizeHandles val="exact"/>
        </dgm:presLayoutVars>
      </dgm:prSet>
      <dgm:spPr/>
    </dgm:pt>
    <dgm:pt modelId="{417672E2-99F2-634E-BE8F-4C1511870D33}" type="pres">
      <dgm:prSet presAssocID="{33EBA320-235B-40AE-B808-3CFC3932CEC9}" presName="parentText" presStyleLbl="node1" presStyleIdx="0" presStyleCnt="6">
        <dgm:presLayoutVars>
          <dgm:chMax val="0"/>
          <dgm:bulletEnabled val="1"/>
        </dgm:presLayoutVars>
      </dgm:prSet>
      <dgm:spPr/>
    </dgm:pt>
    <dgm:pt modelId="{6BE9A78F-909C-D84F-B02B-5EFE1747FE14}" type="pres">
      <dgm:prSet presAssocID="{1F919A25-9F64-44F5-BB16-48CFF024E4C2}" presName="spacer" presStyleCnt="0"/>
      <dgm:spPr/>
    </dgm:pt>
    <dgm:pt modelId="{A85DBAB0-4E56-D347-9F0D-20D598A3D7F8}" type="pres">
      <dgm:prSet presAssocID="{72CE0D4A-77AD-4970-B5C1-464952B3A104}" presName="parentText" presStyleLbl="node1" presStyleIdx="1" presStyleCnt="6">
        <dgm:presLayoutVars>
          <dgm:chMax val="0"/>
          <dgm:bulletEnabled val="1"/>
        </dgm:presLayoutVars>
      </dgm:prSet>
      <dgm:spPr/>
    </dgm:pt>
    <dgm:pt modelId="{8C7DE778-A4F6-DB40-B49C-0985AD7B0B64}" type="pres">
      <dgm:prSet presAssocID="{5E0E70C1-83AF-4ABB-98C8-40FAB749C594}" presName="spacer" presStyleCnt="0"/>
      <dgm:spPr/>
    </dgm:pt>
    <dgm:pt modelId="{82F4BBDE-DEA9-2F4D-8459-FF866069A957}" type="pres">
      <dgm:prSet presAssocID="{74440FEF-901C-4B89-A7DD-09427E94EAA9}" presName="parentText" presStyleLbl="node1" presStyleIdx="2" presStyleCnt="6">
        <dgm:presLayoutVars>
          <dgm:chMax val="0"/>
          <dgm:bulletEnabled val="1"/>
        </dgm:presLayoutVars>
      </dgm:prSet>
      <dgm:spPr/>
    </dgm:pt>
    <dgm:pt modelId="{9BC163BD-66F3-D241-85AA-DE12A77D5314}" type="pres">
      <dgm:prSet presAssocID="{221F58AE-05AB-43FD-AE49-FC6EA04B2DED}" presName="spacer" presStyleCnt="0"/>
      <dgm:spPr/>
    </dgm:pt>
    <dgm:pt modelId="{1D93BFF6-5FB3-014F-9E8D-AD806CF3F240}" type="pres">
      <dgm:prSet presAssocID="{D32361E1-427F-4318-90A4-B3EDB083C417}" presName="parentText" presStyleLbl="node1" presStyleIdx="3" presStyleCnt="6">
        <dgm:presLayoutVars>
          <dgm:chMax val="0"/>
          <dgm:bulletEnabled val="1"/>
        </dgm:presLayoutVars>
      </dgm:prSet>
      <dgm:spPr/>
    </dgm:pt>
    <dgm:pt modelId="{01265DDD-2805-D945-A322-F239BCA2DF9A}" type="pres">
      <dgm:prSet presAssocID="{68FFBDA4-4332-4587-B45C-6B28F174B325}" presName="spacer" presStyleCnt="0"/>
      <dgm:spPr/>
    </dgm:pt>
    <dgm:pt modelId="{F05526DF-E9BF-2D4D-85C0-72FBD54EA3D9}" type="pres">
      <dgm:prSet presAssocID="{057705EF-EF2E-4B32-B42F-0B7EBC0FDC32}" presName="parentText" presStyleLbl="node1" presStyleIdx="4" presStyleCnt="6">
        <dgm:presLayoutVars>
          <dgm:chMax val="0"/>
          <dgm:bulletEnabled val="1"/>
        </dgm:presLayoutVars>
      </dgm:prSet>
      <dgm:spPr/>
    </dgm:pt>
    <dgm:pt modelId="{4FD68858-20A5-6349-92A9-F1D872D05600}" type="pres">
      <dgm:prSet presAssocID="{9B6C46E2-742A-4F58-9EC8-6A047A3B642B}" presName="spacer" presStyleCnt="0"/>
      <dgm:spPr/>
    </dgm:pt>
    <dgm:pt modelId="{E3CB818F-DDEB-E94E-B6F8-819054B79013}" type="pres">
      <dgm:prSet presAssocID="{4C034F7B-D285-4D57-98E3-65BB06FB712B}" presName="parentText" presStyleLbl="node1" presStyleIdx="5" presStyleCnt="6">
        <dgm:presLayoutVars>
          <dgm:chMax val="0"/>
          <dgm:bulletEnabled val="1"/>
        </dgm:presLayoutVars>
      </dgm:prSet>
      <dgm:spPr/>
    </dgm:pt>
  </dgm:ptLst>
  <dgm:cxnLst>
    <dgm:cxn modelId="{4F715900-C61D-2940-94F6-00DA44FEFA9E}" type="presOf" srcId="{74440FEF-901C-4B89-A7DD-09427E94EAA9}" destId="{82F4BBDE-DEA9-2F4D-8459-FF866069A957}" srcOrd="0" destOrd="0" presId="urn:microsoft.com/office/officeart/2005/8/layout/vList2"/>
    <dgm:cxn modelId="{B8EC600F-EF7D-424F-BAF3-E258126CF676}" type="presOf" srcId="{4C034F7B-D285-4D57-98E3-65BB06FB712B}" destId="{E3CB818F-DDEB-E94E-B6F8-819054B79013}" srcOrd="0" destOrd="0" presId="urn:microsoft.com/office/officeart/2005/8/layout/vList2"/>
    <dgm:cxn modelId="{2B84B110-23B6-CE4C-B24E-58818EC2FE5C}" type="presOf" srcId="{72CE0D4A-77AD-4970-B5C1-464952B3A104}" destId="{A85DBAB0-4E56-D347-9F0D-20D598A3D7F8}" srcOrd="0" destOrd="0" presId="urn:microsoft.com/office/officeart/2005/8/layout/vList2"/>
    <dgm:cxn modelId="{A963A439-F3D4-4D40-AEA5-661C69F5CC1E}" type="presOf" srcId="{33EBA320-235B-40AE-B808-3CFC3932CEC9}" destId="{417672E2-99F2-634E-BE8F-4C1511870D33}" srcOrd="0" destOrd="0" presId="urn:microsoft.com/office/officeart/2005/8/layout/vList2"/>
    <dgm:cxn modelId="{A6215B43-EC40-AE43-8EE2-C8E4B046C195}" type="presOf" srcId="{D32361E1-427F-4318-90A4-B3EDB083C417}" destId="{1D93BFF6-5FB3-014F-9E8D-AD806CF3F240}" srcOrd="0" destOrd="0" presId="urn:microsoft.com/office/officeart/2005/8/layout/vList2"/>
    <dgm:cxn modelId="{0DC3FF53-018B-EF43-A036-9F25AEEECD83}" type="presOf" srcId="{057705EF-EF2E-4B32-B42F-0B7EBC0FDC32}" destId="{F05526DF-E9BF-2D4D-85C0-72FBD54EA3D9}" srcOrd="0" destOrd="0" presId="urn:microsoft.com/office/officeart/2005/8/layout/vList2"/>
    <dgm:cxn modelId="{13B9EF57-325C-2D45-8042-549A6A93C07D}" type="presOf" srcId="{4613F8E5-5D2E-447F-A5FF-C135FAD08CF2}" destId="{95D384CF-AC53-1041-86F2-31E57D7E4219}" srcOrd="0" destOrd="0" presId="urn:microsoft.com/office/officeart/2005/8/layout/vList2"/>
    <dgm:cxn modelId="{80CE066D-DBCC-4762-A3CF-95531C51DED7}" srcId="{4613F8E5-5D2E-447F-A5FF-C135FAD08CF2}" destId="{72CE0D4A-77AD-4970-B5C1-464952B3A104}" srcOrd="1" destOrd="0" parTransId="{7721C222-9826-476D-AFE9-4880ADDC2206}" sibTransId="{5E0E70C1-83AF-4ABB-98C8-40FAB749C594}"/>
    <dgm:cxn modelId="{D0FDDA6E-A60B-4BAF-8589-8564EAE9D923}" srcId="{4613F8E5-5D2E-447F-A5FF-C135FAD08CF2}" destId="{057705EF-EF2E-4B32-B42F-0B7EBC0FDC32}" srcOrd="4" destOrd="0" parTransId="{12DD09A5-342D-4586-93C4-0026A1A588FA}" sibTransId="{9B6C46E2-742A-4F58-9EC8-6A047A3B642B}"/>
    <dgm:cxn modelId="{EC0CE4B4-6F5B-4D50-BE43-A7EB80BC8EE1}" srcId="{4613F8E5-5D2E-447F-A5FF-C135FAD08CF2}" destId="{D32361E1-427F-4318-90A4-B3EDB083C417}" srcOrd="3" destOrd="0" parTransId="{D408FF01-B15C-4428-AC3F-C4CA05A6DFA8}" sibTransId="{68FFBDA4-4332-4587-B45C-6B28F174B325}"/>
    <dgm:cxn modelId="{689E26C9-21A5-4098-8BA6-9AF5F134733C}" srcId="{4613F8E5-5D2E-447F-A5FF-C135FAD08CF2}" destId="{4C034F7B-D285-4D57-98E3-65BB06FB712B}" srcOrd="5" destOrd="0" parTransId="{F720BAEF-771F-44F0-8794-1B86F6CDF3B5}" sibTransId="{E09103CA-33A5-49D1-9601-2C4C5CED95B9}"/>
    <dgm:cxn modelId="{EA29D8E1-04F7-499D-BD56-F5E61B309877}" srcId="{4613F8E5-5D2E-447F-A5FF-C135FAD08CF2}" destId="{33EBA320-235B-40AE-B808-3CFC3932CEC9}" srcOrd="0" destOrd="0" parTransId="{D8675541-E025-4874-B7EC-7E370A39B931}" sibTransId="{1F919A25-9F64-44F5-BB16-48CFF024E4C2}"/>
    <dgm:cxn modelId="{52011FFA-17C9-4EEB-A7A2-7E19D410D5D0}" srcId="{4613F8E5-5D2E-447F-A5FF-C135FAD08CF2}" destId="{74440FEF-901C-4B89-A7DD-09427E94EAA9}" srcOrd="2" destOrd="0" parTransId="{68D2C9FE-F7F1-441E-9643-27B658DE7779}" sibTransId="{221F58AE-05AB-43FD-AE49-FC6EA04B2DED}"/>
    <dgm:cxn modelId="{41AD899D-EB20-014B-A19F-32B1A473260A}" type="presParOf" srcId="{95D384CF-AC53-1041-86F2-31E57D7E4219}" destId="{417672E2-99F2-634E-BE8F-4C1511870D33}" srcOrd="0" destOrd="0" presId="urn:microsoft.com/office/officeart/2005/8/layout/vList2"/>
    <dgm:cxn modelId="{392BFC09-6BC9-D245-B293-E09B77B693E2}" type="presParOf" srcId="{95D384CF-AC53-1041-86F2-31E57D7E4219}" destId="{6BE9A78F-909C-D84F-B02B-5EFE1747FE14}" srcOrd="1" destOrd="0" presId="urn:microsoft.com/office/officeart/2005/8/layout/vList2"/>
    <dgm:cxn modelId="{6029539F-AB35-7440-905B-C7F27640C114}" type="presParOf" srcId="{95D384CF-AC53-1041-86F2-31E57D7E4219}" destId="{A85DBAB0-4E56-D347-9F0D-20D598A3D7F8}" srcOrd="2" destOrd="0" presId="urn:microsoft.com/office/officeart/2005/8/layout/vList2"/>
    <dgm:cxn modelId="{4C33643D-BD88-7640-9E6E-A30E0E58644F}" type="presParOf" srcId="{95D384CF-AC53-1041-86F2-31E57D7E4219}" destId="{8C7DE778-A4F6-DB40-B49C-0985AD7B0B64}" srcOrd="3" destOrd="0" presId="urn:microsoft.com/office/officeart/2005/8/layout/vList2"/>
    <dgm:cxn modelId="{32BE2CD0-02B9-6346-A918-735AE652CDF1}" type="presParOf" srcId="{95D384CF-AC53-1041-86F2-31E57D7E4219}" destId="{82F4BBDE-DEA9-2F4D-8459-FF866069A957}" srcOrd="4" destOrd="0" presId="urn:microsoft.com/office/officeart/2005/8/layout/vList2"/>
    <dgm:cxn modelId="{FB070936-DB78-C642-ACDF-1A991EF3C670}" type="presParOf" srcId="{95D384CF-AC53-1041-86F2-31E57D7E4219}" destId="{9BC163BD-66F3-D241-85AA-DE12A77D5314}" srcOrd="5" destOrd="0" presId="urn:microsoft.com/office/officeart/2005/8/layout/vList2"/>
    <dgm:cxn modelId="{A49918EB-A5D7-ED4D-A5DB-DB38B10319D0}" type="presParOf" srcId="{95D384CF-AC53-1041-86F2-31E57D7E4219}" destId="{1D93BFF6-5FB3-014F-9E8D-AD806CF3F240}" srcOrd="6" destOrd="0" presId="urn:microsoft.com/office/officeart/2005/8/layout/vList2"/>
    <dgm:cxn modelId="{92765D72-ABF6-384B-8E5B-3E41A0EDF514}" type="presParOf" srcId="{95D384CF-AC53-1041-86F2-31E57D7E4219}" destId="{01265DDD-2805-D945-A322-F239BCA2DF9A}" srcOrd="7" destOrd="0" presId="urn:microsoft.com/office/officeart/2005/8/layout/vList2"/>
    <dgm:cxn modelId="{33505E02-F427-0B4C-8CC8-FBEA81CBCE74}" type="presParOf" srcId="{95D384CF-AC53-1041-86F2-31E57D7E4219}" destId="{F05526DF-E9BF-2D4D-85C0-72FBD54EA3D9}" srcOrd="8" destOrd="0" presId="urn:microsoft.com/office/officeart/2005/8/layout/vList2"/>
    <dgm:cxn modelId="{B269D2C6-7A9A-364D-99B6-AC20A1CD9B43}" type="presParOf" srcId="{95D384CF-AC53-1041-86F2-31E57D7E4219}" destId="{4FD68858-20A5-6349-92A9-F1D872D05600}" srcOrd="9" destOrd="0" presId="urn:microsoft.com/office/officeart/2005/8/layout/vList2"/>
    <dgm:cxn modelId="{47EA1323-E87C-C141-977A-93104D530BC5}" type="presParOf" srcId="{95D384CF-AC53-1041-86F2-31E57D7E4219}" destId="{E3CB818F-DDEB-E94E-B6F8-819054B79013}"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75F940-504E-C84C-BAB4-32E602CDA103}">
      <dsp:nvSpPr>
        <dsp:cNvPr id="0" name=""/>
        <dsp:cNvSpPr/>
      </dsp:nvSpPr>
      <dsp:spPr>
        <a:xfrm>
          <a:off x="0" y="4146851"/>
          <a:ext cx="6883352" cy="136108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b="1" kern="1200"/>
            <a:t>Presenting Complaints: </a:t>
          </a:r>
          <a:r>
            <a:rPr lang="en-US" sz="2300" kern="1200"/>
            <a:t>asthma, intermittent episodes of blood in the urine for the last 2 years, and social anxiety</a:t>
          </a:r>
        </a:p>
      </dsp:txBody>
      <dsp:txXfrm>
        <a:off x="0" y="4146851"/>
        <a:ext cx="6883352" cy="1361089"/>
      </dsp:txXfrm>
    </dsp:sp>
    <dsp:sp modelId="{61E36D2E-D72C-F049-BDCC-553D90A08A1B}">
      <dsp:nvSpPr>
        <dsp:cNvPr id="0" name=""/>
        <dsp:cNvSpPr/>
      </dsp:nvSpPr>
      <dsp:spPr>
        <a:xfrm rot="10800000">
          <a:off x="0" y="2073912"/>
          <a:ext cx="6883352" cy="2093355"/>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b="1" kern="1200"/>
            <a:t>Demographics: </a:t>
          </a:r>
          <a:r>
            <a:rPr lang="en-US" sz="2300" kern="1200"/>
            <a:t>37-year-old Hispanic male </a:t>
          </a:r>
        </a:p>
      </dsp:txBody>
      <dsp:txXfrm rot="10800000">
        <a:off x="0" y="2073912"/>
        <a:ext cx="6883352" cy="1360199"/>
      </dsp:txXfrm>
    </dsp:sp>
    <dsp:sp modelId="{DD37B0CF-F0FD-C340-8456-0A81EAF43334}">
      <dsp:nvSpPr>
        <dsp:cNvPr id="0" name=""/>
        <dsp:cNvSpPr/>
      </dsp:nvSpPr>
      <dsp:spPr>
        <a:xfrm rot="10800000">
          <a:off x="0" y="973"/>
          <a:ext cx="6883352" cy="2093355"/>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b="1" kern="1200"/>
            <a:t>Stage in Care: </a:t>
          </a:r>
          <a:r>
            <a:rPr lang="en-US" sz="2300" kern="1200"/>
            <a:t>Here for his yearly physical exam </a:t>
          </a:r>
        </a:p>
      </dsp:txBody>
      <dsp:txXfrm rot="10800000">
        <a:off x="0" y="973"/>
        <a:ext cx="6883352" cy="13601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2FEB0A-B778-9A4E-8BD2-E45E901E1E3B}">
      <dsp:nvSpPr>
        <dsp:cNvPr id="0" name=""/>
        <dsp:cNvSpPr/>
      </dsp:nvSpPr>
      <dsp:spPr>
        <a:xfrm>
          <a:off x="0" y="302317"/>
          <a:ext cx="6883352" cy="6300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4225" tIns="166624" rIns="534225" bIns="56896" numCol="1" spcCol="1270" anchor="t" anchorCtr="0">
          <a:noAutofit/>
        </a:bodyPr>
        <a:lstStyle/>
        <a:p>
          <a:pPr marL="57150" lvl="1" indent="-57150" algn="l" defTabSz="355600">
            <a:lnSpc>
              <a:spcPct val="90000"/>
            </a:lnSpc>
            <a:spcBef>
              <a:spcPct val="0"/>
            </a:spcBef>
            <a:spcAft>
              <a:spcPct val="15000"/>
            </a:spcAft>
            <a:buChar char="•"/>
          </a:pPr>
          <a:r>
            <a:rPr lang="en-US" sz="800" kern="1200"/>
            <a:t>Mother: high triglycerides, breast cancer</a:t>
          </a:r>
        </a:p>
        <a:p>
          <a:pPr marL="57150" lvl="1" indent="-57150" algn="l" defTabSz="355600">
            <a:lnSpc>
              <a:spcPct val="90000"/>
            </a:lnSpc>
            <a:spcBef>
              <a:spcPct val="0"/>
            </a:spcBef>
            <a:spcAft>
              <a:spcPct val="15000"/>
            </a:spcAft>
            <a:buChar char="•"/>
          </a:pPr>
          <a:r>
            <a:rPr lang="en-US" sz="800" kern="1200"/>
            <a:t>Father: Prostate cancer (age 65), osteoporosis </a:t>
          </a:r>
        </a:p>
        <a:p>
          <a:pPr marL="57150" lvl="1" indent="-57150" algn="l" defTabSz="355600">
            <a:lnSpc>
              <a:spcPct val="90000"/>
            </a:lnSpc>
            <a:spcBef>
              <a:spcPct val="0"/>
            </a:spcBef>
            <a:spcAft>
              <a:spcPct val="15000"/>
            </a:spcAft>
            <a:buChar char="•"/>
          </a:pPr>
          <a:r>
            <a:rPr lang="en-US" sz="800" kern="1200"/>
            <a:t>Maternal Grandmother: Colon cancer </a:t>
          </a:r>
        </a:p>
      </dsp:txBody>
      <dsp:txXfrm>
        <a:off x="0" y="302317"/>
        <a:ext cx="6883352" cy="630000"/>
      </dsp:txXfrm>
    </dsp:sp>
    <dsp:sp modelId="{6E42EA6A-880E-CC47-9BF0-5E10BF9C8020}">
      <dsp:nvSpPr>
        <dsp:cNvPr id="0" name=""/>
        <dsp:cNvSpPr/>
      </dsp:nvSpPr>
      <dsp:spPr>
        <a:xfrm>
          <a:off x="344167" y="184237"/>
          <a:ext cx="4818346" cy="2361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122" tIns="0" rIns="182122" bIns="0" numCol="1" spcCol="1270" anchor="ctr" anchorCtr="0">
          <a:noAutofit/>
        </a:bodyPr>
        <a:lstStyle/>
        <a:p>
          <a:pPr marL="0" lvl="0" indent="0" algn="l" defTabSz="355600">
            <a:lnSpc>
              <a:spcPct val="90000"/>
            </a:lnSpc>
            <a:spcBef>
              <a:spcPct val="0"/>
            </a:spcBef>
            <a:spcAft>
              <a:spcPct val="35000"/>
            </a:spcAft>
            <a:buNone/>
          </a:pPr>
          <a:r>
            <a:rPr lang="en-US" sz="800" kern="1200"/>
            <a:t>Family history</a:t>
          </a:r>
        </a:p>
      </dsp:txBody>
      <dsp:txXfrm>
        <a:off x="355695" y="195765"/>
        <a:ext cx="4795290" cy="213104"/>
      </dsp:txXfrm>
    </dsp:sp>
    <dsp:sp modelId="{663CAD3E-F22F-E24A-8FB2-E55B52791159}">
      <dsp:nvSpPr>
        <dsp:cNvPr id="0" name=""/>
        <dsp:cNvSpPr/>
      </dsp:nvSpPr>
      <dsp:spPr>
        <a:xfrm>
          <a:off x="0" y="1093597"/>
          <a:ext cx="6883352" cy="1184400"/>
        </a:xfrm>
        <a:prstGeom prst="rect">
          <a:avLst/>
        </a:prstGeom>
        <a:solidFill>
          <a:schemeClr val="lt1">
            <a:alpha val="90000"/>
            <a:hueOff val="0"/>
            <a:satOff val="0"/>
            <a:lumOff val="0"/>
            <a:alphaOff val="0"/>
          </a:schemeClr>
        </a:solidFill>
        <a:ln w="12700" cap="flat" cmpd="sng" algn="ctr">
          <a:solidFill>
            <a:schemeClr val="accent2">
              <a:hueOff val="433133"/>
              <a:satOff val="797"/>
              <a:lumOff val="61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4225" tIns="166624" rIns="534225" bIns="56896" numCol="1" spcCol="1270" anchor="t" anchorCtr="0">
          <a:noAutofit/>
        </a:bodyPr>
        <a:lstStyle/>
        <a:p>
          <a:pPr marL="57150" lvl="1" indent="-57150" algn="l" defTabSz="355600">
            <a:lnSpc>
              <a:spcPct val="90000"/>
            </a:lnSpc>
            <a:spcBef>
              <a:spcPct val="0"/>
            </a:spcBef>
            <a:spcAft>
              <a:spcPct val="15000"/>
            </a:spcAft>
            <a:buChar char="•"/>
          </a:pPr>
          <a:r>
            <a:rPr lang="en-US" sz="800" kern="1200"/>
            <a:t>Occupation: Physician </a:t>
          </a:r>
        </a:p>
        <a:p>
          <a:pPr marL="57150" lvl="1" indent="-57150" algn="l" defTabSz="355600">
            <a:lnSpc>
              <a:spcPct val="90000"/>
            </a:lnSpc>
            <a:spcBef>
              <a:spcPct val="0"/>
            </a:spcBef>
            <a:spcAft>
              <a:spcPct val="15000"/>
            </a:spcAft>
            <a:buChar char="•"/>
          </a:pPr>
          <a:r>
            <a:rPr lang="en-US" sz="800" kern="1200"/>
            <a:t>Diet: admits to eating more sweets and knows that he has gained weight</a:t>
          </a:r>
        </a:p>
        <a:p>
          <a:pPr marL="57150" lvl="1" indent="-57150" algn="l" defTabSz="355600">
            <a:lnSpc>
              <a:spcPct val="90000"/>
            </a:lnSpc>
            <a:spcBef>
              <a:spcPct val="0"/>
            </a:spcBef>
            <a:spcAft>
              <a:spcPct val="15000"/>
            </a:spcAft>
            <a:buChar char="•"/>
          </a:pPr>
          <a:r>
            <a:rPr lang="en-US" sz="800" kern="1200"/>
            <a:t>Exercise: not often</a:t>
          </a:r>
        </a:p>
        <a:p>
          <a:pPr marL="57150" lvl="1" indent="-57150" algn="l" defTabSz="355600">
            <a:lnSpc>
              <a:spcPct val="90000"/>
            </a:lnSpc>
            <a:spcBef>
              <a:spcPct val="0"/>
            </a:spcBef>
            <a:spcAft>
              <a:spcPct val="15000"/>
            </a:spcAft>
            <a:buChar char="•"/>
          </a:pPr>
          <a:r>
            <a:rPr lang="en-US" sz="800" kern="1200"/>
            <a:t>Alcohol: Occasional social drinking</a:t>
          </a:r>
        </a:p>
        <a:p>
          <a:pPr marL="57150" lvl="1" indent="-57150" algn="l" defTabSz="355600">
            <a:lnSpc>
              <a:spcPct val="90000"/>
            </a:lnSpc>
            <a:spcBef>
              <a:spcPct val="0"/>
            </a:spcBef>
            <a:spcAft>
              <a:spcPct val="15000"/>
            </a:spcAft>
            <a:buChar char="•"/>
          </a:pPr>
          <a:r>
            <a:rPr lang="en-US" sz="800" kern="1200" dirty="0"/>
            <a:t>Smoking: never smoker, no secondhand smoke exposure</a:t>
          </a:r>
        </a:p>
        <a:p>
          <a:pPr marL="57150" lvl="1" indent="-57150" algn="l" defTabSz="355600">
            <a:lnSpc>
              <a:spcPct val="90000"/>
            </a:lnSpc>
            <a:spcBef>
              <a:spcPct val="0"/>
            </a:spcBef>
            <a:spcAft>
              <a:spcPct val="15000"/>
            </a:spcAft>
            <a:buChar char="•"/>
          </a:pPr>
          <a:r>
            <a:rPr lang="en-US" sz="800" kern="1200"/>
            <a:t>Caffeine: “I take caffeine pills”</a:t>
          </a:r>
        </a:p>
        <a:p>
          <a:pPr marL="57150" lvl="1" indent="-57150" algn="l" defTabSz="355600">
            <a:lnSpc>
              <a:spcPct val="90000"/>
            </a:lnSpc>
            <a:spcBef>
              <a:spcPct val="0"/>
            </a:spcBef>
            <a:spcAft>
              <a:spcPct val="15000"/>
            </a:spcAft>
            <a:buChar char="•"/>
          </a:pPr>
          <a:r>
            <a:rPr lang="en-US" sz="800" kern="1200"/>
            <a:t>Illicit drug use: none</a:t>
          </a:r>
        </a:p>
      </dsp:txBody>
      <dsp:txXfrm>
        <a:off x="0" y="1093597"/>
        <a:ext cx="6883352" cy="1184400"/>
      </dsp:txXfrm>
    </dsp:sp>
    <dsp:sp modelId="{B54483A1-3DF9-604B-89E6-2A44736EC800}">
      <dsp:nvSpPr>
        <dsp:cNvPr id="0" name=""/>
        <dsp:cNvSpPr/>
      </dsp:nvSpPr>
      <dsp:spPr>
        <a:xfrm>
          <a:off x="344167" y="975517"/>
          <a:ext cx="4818346" cy="236160"/>
        </a:xfrm>
        <a:prstGeom prst="roundRect">
          <a:avLst/>
        </a:prstGeom>
        <a:solidFill>
          <a:schemeClr val="accent2">
            <a:hueOff val="433133"/>
            <a:satOff val="797"/>
            <a:lumOff val="61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122" tIns="0" rIns="182122" bIns="0" numCol="1" spcCol="1270" anchor="ctr" anchorCtr="0">
          <a:noAutofit/>
        </a:bodyPr>
        <a:lstStyle/>
        <a:p>
          <a:pPr marL="0" lvl="0" indent="0" algn="l" defTabSz="355600">
            <a:lnSpc>
              <a:spcPct val="90000"/>
            </a:lnSpc>
            <a:spcBef>
              <a:spcPct val="0"/>
            </a:spcBef>
            <a:spcAft>
              <a:spcPct val="35000"/>
            </a:spcAft>
            <a:buNone/>
          </a:pPr>
          <a:r>
            <a:rPr lang="en-US" sz="800" kern="1200"/>
            <a:t>Social History</a:t>
          </a:r>
        </a:p>
      </dsp:txBody>
      <dsp:txXfrm>
        <a:off x="355695" y="987045"/>
        <a:ext cx="4795290" cy="213104"/>
      </dsp:txXfrm>
    </dsp:sp>
    <dsp:sp modelId="{01C08457-A003-2043-9EFA-89C467476630}">
      <dsp:nvSpPr>
        <dsp:cNvPr id="0" name=""/>
        <dsp:cNvSpPr/>
      </dsp:nvSpPr>
      <dsp:spPr>
        <a:xfrm>
          <a:off x="0" y="2439277"/>
          <a:ext cx="6883352" cy="346500"/>
        </a:xfrm>
        <a:prstGeom prst="rect">
          <a:avLst/>
        </a:prstGeom>
        <a:solidFill>
          <a:schemeClr val="lt1">
            <a:alpha val="90000"/>
            <a:hueOff val="0"/>
            <a:satOff val="0"/>
            <a:lumOff val="0"/>
            <a:alphaOff val="0"/>
          </a:schemeClr>
        </a:solidFill>
        <a:ln w="12700" cap="flat" cmpd="sng" algn="ctr">
          <a:solidFill>
            <a:schemeClr val="accent2">
              <a:hueOff val="866265"/>
              <a:satOff val="1595"/>
              <a:lumOff val="123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4225" tIns="166624" rIns="534225" bIns="56896" numCol="1" spcCol="1270" anchor="t" anchorCtr="0">
          <a:noAutofit/>
        </a:bodyPr>
        <a:lstStyle/>
        <a:p>
          <a:pPr marL="57150" lvl="1" indent="-57150" algn="l" defTabSz="355600">
            <a:lnSpc>
              <a:spcPct val="90000"/>
            </a:lnSpc>
            <a:spcBef>
              <a:spcPct val="0"/>
            </a:spcBef>
            <a:spcAft>
              <a:spcPct val="15000"/>
            </a:spcAft>
            <a:buChar char="•"/>
          </a:pPr>
          <a:r>
            <a:rPr lang="en-US" sz="800" kern="1200" dirty="0"/>
            <a:t>social anxiety, asthma, depression </a:t>
          </a:r>
        </a:p>
      </dsp:txBody>
      <dsp:txXfrm>
        <a:off x="0" y="2439277"/>
        <a:ext cx="6883352" cy="346500"/>
      </dsp:txXfrm>
    </dsp:sp>
    <dsp:sp modelId="{1D61B7EC-0044-C446-BEA9-565103B0D558}">
      <dsp:nvSpPr>
        <dsp:cNvPr id="0" name=""/>
        <dsp:cNvSpPr/>
      </dsp:nvSpPr>
      <dsp:spPr>
        <a:xfrm>
          <a:off x="344167" y="2321197"/>
          <a:ext cx="4818346" cy="236160"/>
        </a:xfrm>
        <a:prstGeom prst="roundRect">
          <a:avLst/>
        </a:prstGeom>
        <a:solidFill>
          <a:schemeClr val="accent2">
            <a:hueOff val="866265"/>
            <a:satOff val="1595"/>
            <a:lumOff val="123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122" tIns="0" rIns="182122" bIns="0" numCol="1" spcCol="1270" anchor="ctr" anchorCtr="0">
          <a:noAutofit/>
        </a:bodyPr>
        <a:lstStyle/>
        <a:p>
          <a:pPr marL="0" lvl="0" indent="0" algn="l" defTabSz="355600">
            <a:lnSpc>
              <a:spcPct val="90000"/>
            </a:lnSpc>
            <a:spcBef>
              <a:spcPct val="0"/>
            </a:spcBef>
            <a:spcAft>
              <a:spcPct val="35000"/>
            </a:spcAft>
            <a:buNone/>
          </a:pPr>
          <a:r>
            <a:rPr lang="en-US" sz="800" kern="1200"/>
            <a:t>Adult illnesses: </a:t>
          </a:r>
        </a:p>
      </dsp:txBody>
      <dsp:txXfrm>
        <a:off x="355695" y="2332725"/>
        <a:ext cx="4795290" cy="213104"/>
      </dsp:txXfrm>
    </dsp:sp>
    <dsp:sp modelId="{40E5ECDB-02DA-3D43-800C-05AC1AA95158}">
      <dsp:nvSpPr>
        <dsp:cNvPr id="0" name=""/>
        <dsp:cNvSpPr/>
      </dsp:nvSpPr>
      <dsp:spPr>
        <a:xfrm>
          <a:off x="0" y="2947057"/>
          <a:ext cx="6883352" cy="346500"/>
        </a:xfrm>
        <a:prstGeom prst="rect">
          <a:avLst/>
        </a:prstGeom>
        <a:solidFill>
          <a:schemeClr val="lt1">
            <a:alpha val="90000"/>
            <a:hueOff val="0"/>
            <a:satOff val="0"/>
            <a:lumOff val="0"/>
            <a:alphaOff val="0"/>
          </a:schemeClr>
        </a:solidFill>
        <a:ln w="12700" cap="flat" cmpd="sng" algn="ctr">
          <a:solidFill>
            <a:schemeClr val="accent2">
              <a:hueOff val="1299398"/>
              <a:satOff val="2392"/>
              <a:lumOff val="184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4225" tIns="166624" rIns="534225" bIns="56896" numCol="1" spcCol="1270" anchor="t" anchorCtr="0">
          <a:noAutofit/>
        </a:bodyPr>
        <a:lstStyle/>
        <a:p>
          <a:pPr marL="57150" lvl="1" indent="-57150" algn="l" defTabSz="355600">
            <a:lnSpc>
              <a:spcPct val="90000"/>
            </a:lnSpc>
            <a:spcBef>
              <a:spcPct val="0"/>
            </a:spcBef>
            <a:spcAft>
              <a:spcPct val="15000"/>
            </a:spcAft>
            <a:buChar char="•"/>
          </a:pPr>
          <a:r>
            <a:rPr lang="en-US" sz="800" kern="1200"/>
            <a:t>25 mg of sertraline, 300mg of Wellbutrin, albuterol inhaler PRN</a:t>
          </a:r>
        </a:p>
      </dsp:txBody>
      <dsp:txXfrm>
        <a:off x="0" y="2947057"/>
        <a:ext cx="6883352" cy="346500"/>
      </dsp:txXfrm>
    </dsp:sp>
    <dsp:sp modelId="{56DA94A4-85F5-2C49-ABE8-2774FADE3374}">
      <dsp:nvSpPr>
        <dsp:cNvPr id="0" name=""/>
        <dsp:cNvSpPr/>
      </dsp:nvSpPr>
      <dsp:spPr>
        <a:xfrm>
          <a:off x="344167" y="2828977"/>
          <a:ext cx="4818346" cy="236160"/>
        </a:xfrm>
        <a:prstGeom prst="roundRect">
          <a:avLst/>
        </a:prstGeom>
        <a:solidFill>
          <a:schemeClr val="accent2">
            <a:hueOff val="1299398"/>
            <a:satOff val="2392"/>
            <a:lumOff val="184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122" tIns="0" rIns="182122" bIns="0" numCol="1" spcCol="1270" anchor="ctr" anchorCtr="0">
          <a:noAutofit/>
        </a:bodyPr>
        <a:lstStyle/>
        <a:p>
          <a:pPr marL="0" lvl="0" indent="0" algn="l" defTabSz="355600">
            <a:lnSpc>
              <a:spcPct val="90000"/>
            </a:lnSpc>
            <a:spcBef>
              <a:spcPct val="0"/>
            </a:spcBef>
            <a:spcAft>
              <a:spcPct val="35000"/>
            </a:spcAft>
            <a:buNone/>
          </a:pPr>
          <a:r>
            <a:rPr lang="en-US" sz="800" kern="1200"/>
            <a:t>Medications: </a:t>
          </a:r>
        </a:p>
      </dsp:txBody>
      <dsp:txXfrm>
        <a:off x="355695" y="2840505"/>
        <a:ext cx="4795290" cy="213104"/>
      </dsp:txXfrm>
    </dsp:sp>
    <dsp:sp modelId="{DBAA29FD-AEF6-1540-A504-0E1345F63E38}">
      <dsp:nvSpPr>
        <dsp:cNvPr id="0" name=""/>
        <dsp:cNvSpPr/>
      </dsp:nvSpPr>
      <dsp:spPr>
        <a:xfrm>
          <a:off x="0" y="3454837"/>
          <a:ext cx="6883352" cy="346500"/>
        </a:xfrm>
        <a:prstGeom prst="rect">
          <a:avLst/>
        </a:prstGeom>
        <a:solidFill>
          <a:schemeClr val="lt1">
            <a:alpha val="90000"/>
            <a:hueOff val="0"/>
            <a:satOff val="0"/>
            <a:lumOff val="0"/>
            <a:alphaOff val="0"/>
          </a:schemeClr>
        </a:solidFill>
        <a:ln w="12700" cap="flat" cmpd="sng" algn="ctr">
          <a:solidFill>
            <a:schemeClr val="accent2">
              <a:hueOff val="1732530"/>
              <a:satOff val="3189"/>
              <a:lumOff val="24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4225" tIns="166624" rIns="534225" bIns="56896" numCol="1" spcCol="1270" anchor="t" anchorCtr="0">
          <a:noAutofit/>
        </a:bodyPr>
        <a:lstStyle/>
        <a:p>
          <a:pPr marL="57150" lvl="1" indent="-57150" algn="l" defTabSz="355600">
            <a:lnSpc>
              <a:spcPct val="90000"/>
            </a:lnSpc>
            <a:spcBef>
              <a:spcPct val="0"/>
            </a:spcBef>
            <a:spcAft>
              <a:spcPct val="15000"/>
            </a:spcAft>
            <a:buChar char="•"/>
          </a:pPr>
          <a:r>
            <a:rPr lang="en-US" sz="800" kern="1200"/>
            <a:t>Sulfa drugs</a:t>
          </a:r>
        </a:p>
      </dsp:txBody>
      <dsp:txXfrm>
        <a:off x="0" y="3454837"/>
        <a:ext cx="6883352" cy="346500"/>
      </dsp:txXfrm>
    </dsp:sp>
    <dsp:sp modelId="{501EFC9E-A57F-7548-B94A-CAE0941B33F7}">
      <dsp:nvSpPr>
        <dsp:cNvPr id="0" name=""/>
        <dsp:cNvSpPr/>
      </dsp:nvSpPr>
      <dsp:spPr>
        <a:xfrm>
          <a:off x="344167" y="3336757"/>
          <a:ext cx="4818346" cy="236160"/>
        </a:xfrm>
        <a:prstGeom prst="roundRect">
          <a:avLst/>
        </a:prstGeom>
        <a:solidFill>
          <a:schemeClr val="accent2">
            <a:hueOff val="1732530"/>
            <a:satOff val="3189"/>
            <a:lumOff val="24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122" tIns="0" rIns="182122" bIns="0" numCol="1" spcCol="1270" anchor="ctr" anchorCtr="0">
          <a:noAutofit/>
        </a:bodyPr>
        <a:lstStyle/>
        <a:p>
          <a:pPr marL="0" lvl="0" indent="0" algn="l" defTabSz="355600">
            <a:lnSpc>
              <a:spcPct val="90000"/>
            </a:lnSpc>
            <a:spcBef>
              <a:spcPct val="0"/>
            </a:spcBef>
            <a:spcAft>
              <a:spcPct val="35000"/>
            </a:spcAft>
            <a:buNone/>
          </a:pPr>
          <a:r>
            <a:rPr lang="en-US" sz="800" kern="1200"/>
            <a:t>Allergies: </a:t>
          </a:r>
        </a:p>
      </dsp:txBody>
      <dsp:txXfrm>
        <a:off x="355695" y="3348285"/>
        <a:ext cx="4795290" cy="213104"/>
      </dsp:txXfrm>
    </dsp:sp>
    <dsp:sp modelId="{37E83F76-B0EF-914E-A772-D0707C245997}">
      <dsp:nvSpPr>
        <dsp:cNvPr id="0" name=""/>
        <dsp:cNvSpPr/>
      </dsp:nvSpPr>
      <dsp:spPr>
        <a:xfrm>
          <a:off x="0" y="3962617"/>
          <a:ext cx="6883352" cy="346500"/>
        </a:xfrm>
        <a:prstGeom prst="rect">
          <a:avLst/>
        </a:prstGeom>
        <a:solidFill>
          <a:schemeClr val="lt1">
            <a:alpha val="90000"/>
            <a:hueOff val="0"/>
            <a:satOff val="0"/>
            <a:lumOff val="0"/>
            <a:alphaOff val="0"/>
          </a:schemeClr>
        </a:solidFill>
        <a:ln w="12700" cap="flat" cmpd="sng" algn="ctr">
          <a:solidFill>
            <a:schemeClr val="accent2">
              <a:hueOff val="2165663"/>
              <a:satOff val="3986"/>
              <a:lumOff val="308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4225" tIns="166624" rIns="534225" bIns="56896" numCol="1" spcCol="1270" anchor="t" anchorCtr="0">
          <a:noAutofit/>
        </a:bodyPr>
        <a:lstStyle/>
        <a:p>
          <a:pPr marL="57150" lvl="1" indent="-57150" algn="l" defTabSz="355600">
            <a:lnSpc>
              <a:spcPct val="90000"/>
            </a:lnSpc>
            <a:spcBef>
              <a:spcPct val="0"/>
            </a:spcBef>
            <a:spcAft>
              <a:spcPct val="15000"/>
            </a:spcAft>
            <a:buChar char="•"/>
          </a:pPr>
          <a:r>
            <a:rPr lang="en-US" sz="800" kern="1200"/>
            <a:t>Appendectomy (2016)</a:t>
          </a:r>
        </a:p>
      </dsp:txBody>
      <dsp:txXfrm>
        <a:off x="0" y="3962617"/>
        <a:ext cx="6883352" cy="346500"/>
      </dsp:txXfrm>
    </dsp:sp>
    <dsp:sp modelId="{D6305C5E-F19C-DC47-8BA3-76C5820B909C}">
      <dsp:nvSpPr>
        <dsp:cNvPr id="0" name=""/>
        <dsp:cNvSpPr/>
      </dsp:nvSpPr>
      <dsp:spPr>
        <a:xfrm>
          <a:off x="344167" y="3844537"/>
          <a:ext cx="4818346" cy="236160"/>
        </a:xfrm>
        <a:prstGeom prst="roundRect">
          <a:avLst/>
        </a:prstGeom>
        <a:solidFill>
          <a:schemeClr val="accent2">
            <a:hueOff val="2165663"/>
            <a:satOff val="3986"/>
            <a:lumOff val="3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122" tIns="0" rIns="182122" bIns="0" numCol="1" spcCol="1270" anchor="ctr" anchorCtr="0">
          <a:noAutofit/>
        </a:bodyPr>
        <a:lstStyle/>
        <a:p>
          <a:pPr marL="0" lvl="0" indent="0" algn="l" defTabSz="355600">
            <a:lnSpc>
              <a:spcPct val="90000"/>
            </a:lnSpc>
            <a:spcBef>
              <a:spcPct val="0"/>
            </a:spcBef>
            <a:spcAft>
              <a:spcPct val="35000"/>
            </a:spcAft>
            <a:buNone/>
          </a:pPr>
          <a:r>
            <a:rPr lang="en-US" sz="800" kern="1200"/>
            <a:t>Surgical History: </a:t>
          </a:r>
        </a:p>
      </dsp:txBody>
      <dsp:txXfrm>
        <a:off x="355695" y="3856065"/>
        <a:ext cx="4795290" cy="213104"/>
      </dsp:txXfrm>
    </dsp:sp>
    <dsp:sp modelId="{34ACCCB7-9E62-594B-9F48-CBC5898B02DC}">
      <dsp:nvSpPr>
        <dsp:cNvPr id="0" name=""/>
        <dsp:cNvSpPr/>
      </dsp:nvSpPr>
      <dsp:spPr>
        <a:xfrm>
          <a:off x="0" y="4470397"/>
          <a:ext cx="6883352" cy="346500"/>
        </a:xfrm>
        <a:prstGeom prst="rect">
          <a:avLst/>
        </a:prstGeom>
        <a:solidFill>
          <a:schemeClr val="lt1">
            <a:alpha val="90000"/>
            <a:hueOff val="0"/>
            <a:satOff val="0"/>
            <a:lumOff val="0"/>
            <a:alphaOff val="0"/>
          </a:schemeClr>
        </a:solidFill>
        <a:ln w="12700" cap="flat" cmpd="sng" algn="ctr">
          <a:solidFill>
            <a:schemeClr val="accent2">
              <a:hueOff val="2598796"/>
              <a:satOff val="4784"/>
              <a:lumOff val="369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4225" tIns="166624" rIns="534225" bIns="56896" numCol="1" spcCol="1270" anchor="t" anchorCtr="0">
          <a:noAutofit/>
        </a:bodyPr>
        <a:lstStyle/>
        <a:p>
          <a:pPr marL="57150" lvl="1" indent="-57150" algn="l" defTabSz="355600">
            <a:lnSpc>
              <a:spcPct val="90000"/>
            </a:lnSpc>
            <a:spcBef>
              <a:spcPct val="0"/>
            </a:spcBef>
            <a:spcAft>
              <a:spcPct val="15000"/>
            </a:spcAft>
            <a:buChar char="•"/>
          </a:pPr>
          <a:r>
            <a:rPr lang="en-US" sz="800" kern="1200"/>
            <a:t>none</a:t>
          </a:r>
        </a:p>
      </dsp:txBody>
      <dsp:txXfrm>
        <a:off x="0" y="4470397"/>
        <a:ext cx="6883352" cy="346500"/>
      </dsp:txXfrm>
    </dsp:sp>
    <dsp:sp modelId="{2ABF327E-88C6-D742-8BDD-DF0432E91817}">
      <dsp:nvSpPr>
        <dsp:cNvPr id="0" name=""/>
        <dsp:cNvSpPr/>
      </dsp:nvSpPr>
      <dsp:spPr>
        <a:xfrm>
          <a:off x="344167" y="4352317"/>
          <a:ext cx="4818346" cy="236160"/>
        </a:xfrm>
        <a:prstGeom prst="roundRect">
          <a:avLst/>
        </a:prstGeom>
        <a:solidFill>
          <a:schemeClr val="accent2">
            <a:hueOff val="2598796"/>
            <a:satOff val="4784"/>
            <a:lumOff val="36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122" tIns="0" rIns="182122" bIns="0" numCol="1" spcCol="1270" anchor="ctr" anchorCtr="0">
          <a:noAutofit/>
        </a:bodyPr>
        <a:lstStyle/>
        <a:p>
          <a:pPr marL="0" lvl="0" indent="0" algn="l" defTabSz="355600">
            <a:lnSpc>
              <a:spcPct val="90000"/>
            </a:lnSpc>
            <a:spcBef>
              <a:spcPct val="0"/>
            </a:spcBef>
            <a:spcAft>
              <a:spcPct val="35000"/>
            </a:spcAft>
            <a:buNone/>
          </a:pPr>
          <a:r>
            <a:rPr lang="en-US" sz="800" kern="1200"/>
            <a:t>Hospitalizations:</a:t>
          </a:r>
        </a:p>
      </dsp:txBody>
      <dsp:txXfrm>
        <a:off x="355695" y="4363845"/>
        <a:ext cx="4795290" cy="213104"/>
      </dsp:txXfrm>
    </dsp:sp>
    <dsp:sp modelId="{2AE0E99F-E5A6-7546-A5DA-8A90671062CA}">
      <dsp:nvSpPr>
        <dsp:cNvPr id="0" name=""/>
        <dsp:cNvSpPr/>
      </dsp:nvSpPr>
      <dsp:spPr>
        <a:xfrm>
          <a:off x="0" y="4978177"/>
          <a:ext cx="6883352" cy="346500"/>
        </a:xfrm>
        <a:prstGeom prst="rect">
          <a:avLst/>
        </a:prstGeom>
        <a:solidFill>
          <a:schemeClr val="lt1">
            <a:alpha val="90000"/>
            <a:hueOff val="0"/>
            <a:satOff val="0"/>
            <a:lumOff val="0"/>
            <a:alphaOff val="0"/>
          </a:schemeClr>
        </a:solidFill>
        <a:ln w="12700" cap="flat" cmpd="sng" algn="ctr">
          <a:solidFill>
            <a:schemeClr val="accent2">
              <a:hueOff val="3031928"/>
              <a:satOff val="5581"/>
              <a:lumOff val="43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4225" tIns="166624" rIns="534225" bIns="56896" numCol="1" spcCol="1270" anchor="t" anchorCtr="0">
          <a:noAutofit/>
        </a:bodyPr>
        <a:lstStyle/>
        <a:p>
          <a:pPr marL="57150" lvl="1" indent="-57150" algn="l" defTabSz="355600">
            <a:lnSpc>
              <a:spcPct val="90000"/>
            </a:lnSpc>
            <a:spcBef>
              <a:spcPct val="0"/>
            </a:spcBef>
            <a:spcAft>
              <a:spcPct val="15000"/>
            </a:spcAft>
            <a:buChar char="•"/>
          </a:pPr>
          <a:r>
            <a:rPr lang="en-US" sz="800" kern="1200"/>
            <a:t>up to date on immunizations</a:t>
          </a:r>
        </a:p>
      </dsp:txBody>
      <dsp:txXfrm>
        <a:off x="0" y="4978177"/>
        <a:ext cx="6883352" cy="346500"/>
      </dsp:txXfrm>
    </dsp:sp>
    <dsp:sp modelId="{3351EFD4-2386-8342-AB2F-5E388C7B6667}">
      <dsp:nvSpPr>
        <dsp:cNvPr id="0" name=""/>
        <dsp:cNvSpPr/>
      </dsp:nvSpPr>
      <dsp:spPr>
        <a:xfrm>
          <a:off x="344167" y="4860097"/>
          <a:ext cx="4818346" cy="236160"/>
        </a:xfrm>
        <a:prstGeom prst="roundRect">
          <a:avLst/>
        </a:prstGeom>
        <a:solidFill>
          <a:schemeClr val="accent2">
            <a:hueOff val="3031928"/>
            <a:satOff val="5581"/>
            <a:lumOff val="431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122" tIns="0" rIns="182122" bIns="0" numCol="1" spcCol="1270" anchor="ctr" anchorCtr="0">
          <a:noAutofit/>
        </a:bodyPr>
        <a:lstStyle/>
        <a:p>
          <a:pPr marL="0" lvl="0" indent="0" algn="l" defTabSz="355600">
            <a:lnSpc>
              <a:spcPct val="90000"/>
            </a:lnSpc>
            <a:spcBef>
              <a:spcPct val="0"/>
            </a:spcBef>
            <a:spcAft>
              <a:spcPct val="35000"/>
            </a:spcAft>
            <a:buNone/>
          </a:pPr>
          <a:r>
            <a:rPr lang="en-US" sz="800" kern="1200"/>
            <a:t>Health Maintenance: </a:t>
          </a:r>
        </a:p>
      </dsp:txBody>
      <dsp:txXfrm>
        <a:off x="355695" y="4871625"/>
        <a:ext cx="4795290" cy="2131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506F41-BCE9-4F41-B326-E620CC2AFEFC}">
      <dsp:nvSpPr>
        <dsp:cNvPr id="0" name=""/>
        <dsp:cNvSpPr/>
      </dsp:nvSpPr>
      <dsp:spPr>
        <a:xfrm>
          <a:off x="15079" y="0"/>
          <a:ext cx="1165680" cy="10306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0F483D0-5A8D-4853-8729-032580317D0F}">
      <dsp:nvSpPr>
        <dsp:cNvPr id="0" name=""/>
        <dsp:cNvSpPr/>
      </dsp:nvSpPr>
      <dsp:spPr>
        <a:xfrm>
          <a:off x="15079" y="1185623"/>
          <a:ext cx="3330516" cy="4417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22350">
            <a:lnSpc>
              <a:spcPct val="100000"/>
            </a:lnSpc>
            <a:spcBef>
              <a:spcPct val="0"/>
            </a:spcBef>
            <a:spcAft>
              <a:spcPct val="35000"/>
            </a:spcAft>
            <a:buNone/>
            <a:defRPr b="1"/>
          </a:pPr>
          <a:r>
            <a:rPr lang="en-US" sz="2300" kern="1200"/>
            <a:t>Annual exam:</a:t>
          </a:r>
        </a:p>
      </dsp:txBody>
      <dsp:txXfrm>
        <a:off x="15079" y="1185623"/>
        <a:ext cx="3330516" cy="441711"/>
      </dsp:txXfrm>
    </dsp:sp>
    <dsp:sp modelId="{1722DFF6-26F7-4427-996D-5333A2A8F91E}">
      <dsp:nvSpPr>
        <dsp:cNvPr id="0" name=""/>
        <dsp:cNvSpPr/>
      </dsp:nvSpPr>
      <dsp:spPr>
        <a:xfrm>
          <a:off x="15079" y="1699410"/>
          <a:ext cx="3330516" cy="238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dirty="0"/>
            <a:t>CMP:</a:t>
          </a:r>
        </a:p>
        <a:p>
          <a:pPr marL="171450" lvl="1" indent="-171450" algn="l" defTabSz="755650">
            <a:lnSpc>
              <a:spcPct val="90000"/>
            </a:lnSpc>
            <a:spcBef>
              <a:spcPct val="0"/>
            </a:spcBef>
            <a:spcAft>
              <a:spcPct val="15000"/>
            </a:spcAft>
            <a:buChar char="•"/>
          </a:pPr>
          <a:r>
            <a:rPr lang="en-US" sz="1700" kern="1200" dirty="0"/>
            <a:t>AST (50) and ALT (137) </a:t>
          </a:r>
          <a:r>
            <a:rPr lang="en-US" sz="1700" kern="1200" dirty="0" err="1"/>
            <a:t>Alk</a:t>
          </a:r>
          <a:r>
            <a:rPr lang="en-US" sz="1700" kern="1200" dirty="0"/>
            <a:t> </a:t>
          </a:r>
          <a:r>
            <a:rPr lang="en-US" sz="1700" kern="1200" dirty="0" err="1"/>
            <a:t>Phos</a:t>
          </a:r>
          <a:r>
            <a:rPr lang="en-US" sz="1700" kern="1200" dirty="0"/>
            <a:t> (87)</a:t>
          </a:r>
        </a:p>
        <a:p>
          <a:pPr marL="171450" lvl="1" indent="-171450" algn="l" defTabSz="755650">
            <a:lnSpc>
              <a:spcPct val="90000"/>
            </a:lnSpc>
            <a:spcBef>
              <a:spcPct val="0"/>
            </a:spcBef>
            <a:spcAft>
              <a:spcPct val="15000"/>
            </a:spcAft>
            <a:buChar char="•"/>
          </a:pPr>
          <a:r>
            <a:rPr lang="en-US" sz="1700" kern="1200" dirty="0"/>
            <a:t>Creatinine: 1.23</a:t>
          </a:r>
        </a:p>
        <a:p>
          <a:pPr marL="0" lvl="0" indent="0" algn="l" defTabSz="755650">
            <a:lnSpc>
              <a:spcPct val="100000"/>
            </a:lnSpc>
            <a:spcBef>
              <a:spcPct val="0"/>
            </a:spcBef>
            <a:spcAft>
              <a:spcPct val="35000"/>
            </a:spcAft>
            <a:buNone/>
          </a:pPr>
          <a:r>
            <a:rPr lang="en-US" sz="1700" kern="1200" dirty="0"/>
            <a:t>CBC</a:t>
          </a:r>
        </a:p>
        <a:p>
          <a:pPr marL="0" lvl="0" indent="0" algn="l" defTabSz="755650">
            <a:lnSpc>
              <a:spcPct val="100000"/>
            </a:lnSpc>
            <a:spcBef>
              <a:spcPct val="0"/>
            </a:spcBef>
            <a:spcAft>
              <a:spcPct val="35000"/>
            </a:spcAft>
            <a:buNone/>
          </a:pPr>
          <a:r>
            <a:rPr lang="en-US" sz="1700" kern="1200"/>
            <a:t>Lipid panel</a:t>
          </a:r>
        </a:p>
        <a:p>
          <a:pPr marL="0" lvl="0" indent="0" algn="l" defTabSz="755650">
            <a:lnSpc>
              <a:spcPct val="100000"/>
            </a:lnSpc>
            <a:spcBef>
              <a:spcPct val="0"/>
            </a:spcBef>
            <a:spcAft>
              <a:spcPct val="35000"/>
            </a:spcAft>
            <a:buNone/>
          </a:pPr>
          <a:r>
            <a:rPr lang="en-US" sz="1700" kern="1200"/>
            <a:t>TSH</a:t>
          </a:r>
        </a:p>
        <a:p>
          <a:pPr marL="0" lvl="0" indent="0" algn="l" defTabSz="755650">
            <a:lnSpc>
              <a:spcPct val="100000"/>
            </a:lnSpc>
            <a:spcBef>
              <a:spcPct val="0"/>
            </a:spcBef>
            <a:spcAft>
              <a:spcPct val="35000"/>
            </a:spcAft>
            <a:buNone/>
          </a:pPr>
          <a:r>
            <a:rPr lang="en-US" sz="1700" kern="1200"/>
            <a:t>Hgb A1c </a:t>
          </a:r>
        </a:p>
      </dsp:txBody>
      <dsp:txXfrm>
        <a:off x="15079" y="1699410"/>
        <a:ext cx="3330516" cy="2380464"/>
      </dsp:txXfrm>
    </dsp:sp>
    <dsp:sp modelId="{C634C9B9-9C87-4629-B703-051CD18BB4EC}">
      <dsp:nvSpPr>
        <dsp:cNvPr id="0" name=""/>
        <dsp:cNvSpPr/>
      </dsp:nvSpPr>
      <dsp:spPr>
        <a:xfrm>
          <a:off x="3928436" y="0"/>
          <a:ext cx="1165680" cy="103066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E8D7345-814E-421E-B1C8-DFAADA679E69}">
      <dsp:nvSpPr>
        <dsp:cNvPr id="0" name=""/>
        <dsp:cNvSpPr/>
      </dsp:nvSpPr>
      <dsp:spPr>
        <a:xfrm>
          <a:off x="3928436" y="1185623"/>
          <a:ext cx="3330516" cy="4417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22350">
            <a:lnSpc>
              <a:spcPct val="100000"/>
            </a:lnSpc>
            <a:spcBef>
              <a:spcPct val="0"/>
            </a:spcBef>
            <a:spcAft>
              <a:spcPct val="35000"/>
            </a:spcAft>
            <a:buNone/>
            <a:defRPr b="1"/>
          </a:pPr>
          <a:r>
            <a:rPr lang="en-US" sz="2300" kern="1200" dirty="0"/>
            <a:t>Hematuria:</a:t>
          </a:r>
        </a:p>
      </dsp:txBody>
      <dsp:txXfrm>
        <a:off x="3928436" y="1185623"/>
        <a:ext cx="3330516" cy="441711"/>
      </dsp:txXfrm>
    </dsp:sp>
    <dsp:sp modelId="{BBFB290C-3BBC-46A3-AEAC-707AA9117697}">
      <dsp:nvSpPr>
        <dsp:cNvPr id="0" name=""/>
        <dsp:cNvSpPr/>
      </dsp:nvSpPr>
      <dsp:spPr>
        <a:xfrm>
          <a:off x="3928436" y="1699410"/>
          <a:ext cx="3330516" cy="238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dirty="0"/>
            <a:t>Urinalysis, reflex to culture: showed 3-8 RBCs, many bacteria, and mucous present</a:t>
          </a:r>
        </a:p>
        <a:p>
          <a:pPr marL="0" lvl="0" indent="0" algn="l" defTabSz="755650">
            <a:lnSpc>
              <a:spcPct val="100000"/>
            </a:lnSpc>
            <a:spcBef>
              <a:spcPct val="0"/>
            </a:spcBef>
            <a:spcAft>
              <a:spcPct val="35000"/>
            </a:spcAft>
            <a:buNone/>
          </a:pPr>
          <a:r>
            <a:rPr lang="en-US" sz="1700" kern="1200" dirty="0"/>
            <a:t>Urine Cytology (pending)</a:t>
          </a:r>
        </a:p>
        <a:p>
          <a:pPr marL="0" lvl="0" indent="0" algn="l" defTabSz="755650">
            <a:lnSpc>
              <a:spcPct val="100000"/>
            </a:lnSpc>
            <a:spcBef>
              <a:spcPct val="0"/>
            </a:spcBef>
            <a:spcAft>
              <a:spcPct val="35000"/>
            </a:spcAft>
            <a:buNone/>
          </a:pPr>
          <a:r>
            <a:rPr lang="en-US" sz="1700" kern="1200" dirty="0"/>
            <a:t>Urology consult (not seen yet)</a:t>
          </a:r>
        </a:p>
        <a:p>
          <a:pPr marL="0" lvl="0" indent="0" algn="l" defTabSz="755650">
            <a:lnSpc>
              <a:spcPct val="100000"/>
            </a:lnSpc>
            <a:spcBef>
              <a:spcPct val="0"/>
            </a:spcBef>
            <a:spcAft>
              <a:spcPct val="35000"/>
            </a:spcAft>
            <a:buNone/>
          </a:pPr>
          <a:r>
            <a:rPr lang="en-US" sz="1700" kern="1200" dirty="0"/>
            <a:t>CT abdomen and pelvis with/without IV contrast (scheduled, not done yet)</a:t>
          </a:r>
        </a:p>
      </dsp:txBody>
      <dsp:txXfrm>
        <a:off x="3928436" y="1699410"/>
        <a:ext cx="3330516" cy="2380464"/>
      </dsp:txXfrm>
    </dsp:sp>
    <dsp:sp modelId="{6F14361F-A43F-4AC5-AD0C-C82A03C79F45}">
      <dsp:nvSpPr>
        <dsp:cNvPr id="0" name=""/>
        <dsp:cNvSpPr/>
      </dsp:nvSpPr>
      <dsp:spPr>
        <a:xfrm>
          <a:off x="7841793" y="0"/>
          <a:ext cx="1165680" cy="103066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82F37DF-4EF8-4B86-9572-B233ABCD8BBE}">
      <dsp:nvSpPr>
        <dsp:cNvPr id="0" name=""/>
        <dsp:cNvSpPr/>
      </dsp:nvSpPr>
      <dsp:spPr>
        <a:xfrm>
          <a:off x="7841793" y="1185623"/>
          <a:ext cx="3330516" cy="4417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22350">
            <a:lnSpc>
              <a:spcPct val="100000"/>
            </a:lnSpc>
            <a:spcBef>
              <a:spcPct val="0"/>
            </a:spcBef>
            <a:spcAft>
              <a:spcPct val="35000"/>
            </a:spcAft>
            <a:buNone/>
            <a:defRPr b="1"/>
          </a:pPr>
          <a:r>
            <a:rPr lang="en-US" sz="2300" kern="1200"/>
            <a:t>Elevated liver enzymes:</a:t>
          </a:r>
        </a:p>
      </dsp:txBody>
      <dsp:txXfrm>
        <a:off x="7841793" y="1185623"/>
        <a:ext cx="3330516" cy="441711"/>
      </dsp:txXfrm>
    </dsp:sp>
    <dsp:sp modelId="{E67A96A2-5B61-40EF-9555-C8DC78D8EC26}">
      <dsp:nvSpPr>
        <dsp:cNvPr id="0" name=""/>
        <dsp:cNvSpPr/>
      </dsp:nvSpPr>
      <dsp:spPr>
        <a:xfrm>
          <a:off x="7841793" y="1699410"/>
          <a:ext cx="3330516" cy="238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a:t>Alpha 1 antitrypsin</a:t>
          </a:r>
        </a:p>
        <a:p>
          <a:pPr marL="0" lvl="0" indent="0" algn="l" defTabSz="755650">
            <a:lnSpc>
              <a:spcPct val="100000"/>
            </a:lnSpc>
            <a:spcBef>
              <a:spcPct val="0"/>
            </a:spcBef>
            <a:spcAft>
              <a:spcPct val="35000"/>
            </a:spcAft>
            <a:buNone/>
          </a:pPr>
          <a:r>
            <a:rPr lang="en-US" sz="1700" kern="1200"/>
            <a:t>Antinuclear antibodies</a:t>
          </a:r>
        </a:p>
        <a:p>
          <a:pPr marL="0" lvl="0" indent="0" algn="l" defTabSz="755650">
            <a:lnSpc>
              <a:spcPct val="100000"/>
            </a:lnSpc>
            <a:spcBef>
              <a:spcPct val="0"/>
            </a:spcBef>
            <a:spcAft>
              <a:spcPct val="35000"/>
            </a:spcAft>
            <a:buNone/>
          </a:pPr>
          <a:r>
            <a:rPr lang="en-US" sz="1700" kern="1200" dirty="0"/>
            <a:t>Hepatitis A IgG antibody</a:t>
          </a:r>
        </a:p>
        <a:p>
          <a:pPr marL="0" lvl="0" indent="0" algn="l" defTabSz="755650">
            <a:lnSpc>
              <a:spcPct val="100000"/>
            </a:lnSpc>
            <a:spcBef>
              <a:spcPct val="0"/>
            </a:spcBef>
            <a:spcAft>
              <a:spcPct val="35000"/>
            </a:spcAft>
            <a:buNone/>
          </a:pPr>
          <a:r>
            <a:rPr lang="en-US" sz="1700" kern="1200" dirty="0"/>
            <a:t>Hepatitis B core total antibody</a:t>
          </a:r>
        </a:p>
        <a:p>
          <a:pPr marL="0" lvl="0" indent="0" algn="l" defTabSz="755650">
            <a:lnSpc>
              <a:spcPct val="100000"/>
            </a:lnSpc>
            <a:spcBef>
              <a:spcPct val="0"/>
            </a:spcBef>
            <a:spcAft>
              <a:spcPct val="35000"/>
            </a:spcAft>
            <a:buNone/>
          </a:pPr>
          <a:r>
            <a:rPr lang="en-US" sz="1700" kern="1200" dirty="0"/>
            <a:t>Hepatitis B surface antibody</a:t>
          </a:r>
        </a:p>
        <a:p>
          <a:pPr marL="0" lvl="0" indent="0" algn="l" defTabSz="755650">
            <a:lnSpc>
              <a:spcPct val="100000"/>
            </a:lnSpc>
            <a:spcBef>
              <a:spcPct val="0"/>
            </a:spcBef>
            <a:spcAft>
              <a:spcPct val="35000"/>
            </a:spcAft>
            <a:buNone/>
          </a:pPr>
          <a:r>
            <a:rPr lang="en-US" sz="1700" kern="1200" dirty="0"/>
            <a:t>Hepatitis B surface antigen </a:t>
          </a:r>
        </a:p>
        <a:p>
          <a:pPr marL="0" lvl="0" indent="0" algn="l" defTabSz="755650">
            <a:lnSpc>
              <a:spcPct val="100000"/>
            </a:lnSpc>
            <a:spcBef>
              <a:spcPct val="0"/>
            </a:spcBef>
            <a:spcAft>
              <a:spcPct val="35000"/>
            </a:spcAft>
            <a:buNone/>
          </a:pPr>
          <a:r>
            <a:rPr lang="en-US" sz="1700" kern="1200" dirty="0"/>
            <a:t>Hepatitis C antibody</a:t>
          </a:r>
        </a:p>
        <a:p>
          <a:pPr marL="0" lvl="0" indent="0" algn="l" defTabSz="755650">
            <a:lnSpc>
              <a:spcPct val="100000"/>
            </a:lnSpc>
            <a:spcBef>
              <a:spcPct val="0"/>
            </a:spcBef>
            <a:spcAft>
              <a:spcPct val="35000"/>
            </a:spcAft>
            <a:buNone/>
          </a:pPr>
          <a:r>
            <a:rPr lang="en-US" sz="1700" kern="1200"/>
            <a:t>Iron panel</a:t>
          </a:r>
        </a:p>
        <a:p>
          <a:pPr marL="0" lvl="0" indent="0" algn="l" defTabSz="755650">
            <a:lnSpc>
              <a:spcPct val="100000"/>
            </a:lnSpc>
            <a:spcBef>
              <a:spcPct val="0"/>
            </a:spcBef>
            <a:spcAft>
              <a:spcPct val="35000"/>
            </a:spcAft>
            <a:buNone/>
          </a:pPr>
          <a:r>
            <a:rPr lang="en-US" sz="1700" kern="1200" dirty="0"/>
            <a:t>Mitochondrial antibodies</a:t>
          </a:r>
        </a:p>
        <a:p>
          <a:pPr marL="0" lvl="0" indent="0" algn="l" defTabSz="755650">
            <a:lnSpc>
              <a:spcPct val="100000"/>
            </a:lnSpc>
            <a:spcBef>
              <a:spcPct val="0"/>
            </a:spcBef>
            <a:spcAft>
              <a:spcPct val="35000"/>
            </a:spcAft>
            <a:buNone/>
          </a:pPr>
          <a:r>
            <a:rPr lang="en-US" sz="1700" kern="1200" dirty="0"/>
            <a:t>US abdomen, complete (scheduled, not done yet)</a:t>
          </a:r>
        </a:p>
      </dsp:txBody>
      <dsp:txXfrm>
        <a:off x="7841793" y="1699410"/>
        <a:ext cx="3330516" cy="23804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CAB0EF-A3AB-C341-A2D0-56BAC9249415}">
      <dsp:nvSpPr>
        <dsp:cNvPr id="0" name=""/>
        <dsp:cNvSpPr/>
      </dsp:nvSpPr>
      <dsp:spPr>
        <a:xfrm>
          <a:off x="0" y="213098"/>
          <a:ext cx="6883352" cy="16404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Gross vs. microscopic</a:t>
          </a:r>
        </a:p>
      </dsp:txBody>
      <dsp:txXfrm>
        <a:off x="80082" y="293180"/>
        <a:ext cx="6723188" cy="1480315"/>
      </dsp:txXfrm>
    </dsp:sp>
    <dsp:sp modelId="{832CBC9A-DE4E-7348-B6C4-6E1894E15673}">
      <dsp:nvSpPr>
        <dsp:cNvPr id="0" name=""/>
        <dsp:cNvSpPr/>
      </dsp:nvSpPr>
      <dsp:spPr>
        <a:xfrm>
          <a:off x="0" y="1934217"/>
          <a:ext cx="6883352" cy="1640479"/>
        </a:xfrm>
        <a:prstGeom prst="roundRect">
          <a:avLst/>
        </a:prstGeom>
        <a:solidFill>
          <a:schemeClr val="accent2">
            <a:hueOff val="1515964"/>
            <a:satOff val="2790"/>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A result of structural alterations due to an injury, infection, or mass</a:t>
          </a:r>
        </a:p>
      </dsp:txBody>
      <dsp:txXfrm>
        <a:off x="80082" y="2014299"/>
        <a:ext cx="6723188" cy="1480315"/>
      </dsp:txXfrm>
    </dsp:sp>
    <dsp:sp modelId="{BF25D4E1-87D3-3942-9737-AFAEDFA845E9}">
      <dsp:nvSpPr>
        <dsp:cNvPr id="0" name=""/>
        <dsp:cNvSpPr/>
      </dsp:nvSpPr>
      <dsp:spPr>
        <a:xfrm>
          <a:off x="0" y="3655337"/>
          <a:ext cx="6883352" cy="1640479"/>
        </a:xfrm>
        <a:prstGeom prst="roundRect">
          <a:avLst/>
        </a:prstGeom>
        <a:solidFill>
          <a:schemeClr val="accent2">
            <a:hueOff val="3031928"/>
            <a:satOff val="5581"/>
            <a:lumOff val="431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Integrity of glomerular basement membrane may be damaged by immunological and or inflammatory processes. </a:t>
          </a:r>
        </a:p>
      </dsp:txBody>
      <dsp:txXfrm>
        <a:off x="80082" y="3735419"/>
        <a:ext cx="6723188" cy="14803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4F670D-A8DE-7E45-8BA8-D20E3C025868}">
      <dsp:nvSpPr>
        <dsp:cNvPr id="0" name=""/>
        <dsp:cNvSpPr/>
      </dsp:nvSpPr>
      <dsp:spPr>
        <a:xfrm>
          <a:off x="3277" y="1173422"/>
          <a:ext cx="2340174" cy="14860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431B5E-281D-D74C-9EE9-C44AAAE98B3F}">
      <dsp:nvSpPr>
        <dsp:cNvPr id="0" name=""/>
        <dsp:cNvSpPr/>
      </dsp:nvSpPr>
      <dsp:spPr>
        <a:xfrm>
          <a:off x="263296" y="1420441"/>
          <a:ext cx="2340174" cy="148601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CT abdomen and pelvis scheduled for 1/15/24</a:t>
          </a:r>
        </a:p>
      </dsp:txBody>
      <dsp:txXfrm>
        <a:off x="306820" y="1463965"/>
        <a:ext cx="2253126" cy="1398962"/>
      </dsp:txXfrm>
    </dsp:sp>
    <dsp:sp modelId="{E0DE2564-4008-EB42-B3F8-EE5D0AB845F0}">
      <dsp:nvSpPr>
        <dsp:cNvPr id="0" name=""/>
        <dsp:cNvSpPr/>
      </dsp:nvSpPr>
      <dsp:spPr>
        <a:xfrm>
          <a:off x="2863491" y="1173422"/>
          <a:ext cx="2340174" cy="14860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3BECE6-4AC2-5F4D-9015-17DCBE440DF6}">
      <dsp:nvSpPr>
        <dsp:cNvPr id="0" name=""/>
        <dsp:cNvSpPr/>
      </dsp:nvSpPr>
      <dsp:spPr>
        <a:xfrm>
          <a:off x="3123510" y="1420441"/>
          <a:ext cx="2340174" cy="148601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US abdomen scheduled for 1/15/24</a:t>
          </a:r>
        </a:p>
      </dsp:txBody>
      <dsp:txXfrm>
        <a:off x="3167034" y="1463965"/>
        <a:ext cx="2253126" cy="1398962"/>
      </dsp:txXfrm>
    </dsp:sp>
    <dsp:sp modelId="{CD3D920F-D695-0548-93BF-51C02303CAE8}">
      <dsp:nvSpPr>
        <dsp:cNvPr id="0" name=""/>
        <dsp:cNvSpPr/>
      </dsp:nvSpPr>
      <dsp:spPr>
        <a:xfrm>
          <a:off x="5723704" y="1173422"/>
          <a:ext cx="2340174" cy="14860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E78DF4-6FDE-A24C-A41F-3F09A253BD39}">
      <dsp:nvSpPr>
        <dsp:cNvPr id="0" name=""/>
        <dsp:cNvSpPr/>
      </dsp:nvSpPr>
      <dsp:spPr>
        <a:xfrm>
          <a:off x="5983724" y="1420441"/>
          <a:ext cx="2340174" cy="148601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Appointment with urology scheduled for 1/24/24</a:t>
          </a:r>
        </a:p>
      </dsp:txBody>
      <dsp:txXfrm>
        <a:off x="6027248" y="1463965"/>
        <a:ext cx="2253126" cy="1398962"/>
      </dsp:txXfrm>
    </dsp:sp>
    <dsp:sp modelId="{D0D0881D-98C4-3A49-9CE2-1580AC0CD1AB}">
      <dsp:nvSpPr>
        <dsp:cNvPr id="0" name=""/>
        <dsp:cNvSpPr/>
      </dsp:nvSpPr>
      <dsp:spPr>
        <a:xfrm>
          <a:off x="8583918" y="1173422"/>
          <a:ext cx="2340174" cy="14860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2225FA-3AFB-7F4F-8611-BE8019D61D30}">
      <dsp:nvSpPr>
        <dsp:cNvPr id="0" name=""/>
        <dsp:cNvSpPr/>
      </dsp:nvSpPr>
      <dsp:spPr>
        <a:xfrm>
          <a:off x="8843937" y="1420441"/>
          <a:ext cx="2340174" cy="148601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Still waiting for urine cytology results </a:t>
          </a:r>
        </a:p>
      </dsp:txBody>
      <dsp:txXfrm>
        <a:off x="8887461" y="1463965"/>
        <a:ext cx="2253126" cy="13989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153303-E649-EB4C-8F54-8BDC8936E137}">
      <dsp:nvSpPr>
        <dsp:cNvPr id="0" name=""/>
        <dsp:cNvSpPr/>
      </dsp:nvSpPr>
      <dsp:spPr>
        <a:xfrm>
          <a:off x="2686021" y="698747"/>
          <a:ext cx="538184" cy="91440"/>
        </a:xfrm>
        <a:custGeom>
          <a:avLst/>
          <a:gdLst/>
          <a:ahLst/>
          <a:cxnLst/>
          <a:rect l="0" t="0" r="0" b="0"/>
          <a:pathLst>
            <a:path>
              <a:moveTo>
                <a:pt x="0" y="45720"/>
              </a:moveTo>
              <a:lnTo>
                <a:pt x="538184"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40893" y="741623"/>
        <a:ext cx="28439" cy="5687"/>
      </dsp:txXfrm>
    </dsp:sp>
    <dsp:sp modelId="{F2B0ACCC-C5D0-3049-9953-CBAFDEA4094D}">
      <dsp:nvSpPr>
        <dsp:cNvPr id="0" name=""/>
        <dsp:cNvSpPr/>
      </dsp:nvSpPr>
      <dsp:spPr>
        <a:xfrm>
          <a:off x="214846" y="2575"/>
          <a:ext cx="2472974" cy="148378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178" tIns="127197" rIns="121178" bIns="127197" numCol="1" spcCol="1270" anchor="ctr" anchorCtr="0">
          <a:noAutofit/>
        </a:bodyPr>
        <a:lstStyle/>
        <a:p>
          <a:pPr marL="0" lvl="0" indent="0" algn="ctr" defTabSz="800100">
            <a:lnSpc>
              <a:spcPct val="90000"/>
            </a:lnSpc>
            <a:spcBef>
              <a:spcPct val="0"/>
            </a:spcBef>
            <a:spcAft>
              <a:spcPct val="35000"/>
            </a:spcAft>
            <a:buNone/>
          </a:pPr>
          <a:r>
            <a:rPr lang="en-US" sz="1800" kern="1200"/>
            <a:t>37 year-old Hispanic male</a:t>
          </a:r>
        </a:p>
      </dsp:txBody>
      <dsp:txXfrm>
        <a:off x="214846" y="2575"/>
        <a:ext cx="2472974" cy="1483784"/>
      </dsp:txXfrm>
    </dsp:sp>
    <dsp:sp modelId="{C625EC08-14C6-754D-86E9-074AF1CA3E9E}">
      <dsp:nvSpPr>
        <dsp:cNvPr id="0" name=""/>
        <dsp:cNvSpPr/>
      </dsp:nvSpPr>
      <dsp:spPr>
        <a:xfrm>
          <a:off x="1451334" y="1484560"/>
          <a:ext cx="3041758" cy="538184"/>
        </a:xfrm>
        <a:custGeom>
          <a:avLst/>
          <a:gdLst/>
          <a:ahLst/>
          <a:cxnLst/>
          <a:rect l="0" t="0" r="0" b="0"/>
          <a:pathLst>
            <a:path>
              <a:moveTo>
                <a:pt x="3041758" y="0"/>
              </a:moveTo>
              <a:lnTo>
                <a:pt x="3041758" y="286192"/>
              </a:lnTo>
              <a:lnTo>
                <a:pt x="0" y="286192"/>
              </a:lnTo>
              <a:lnTo>
                <a:pt x="0" y="538184"/>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94851" y="1750808"/>
        <a:ext cx="154724" cy="5687"/>
      </dsp:txXfrm>
    </dsp:sp>
    <dsp:sp modelId="{F43F0E8C-8299-C144-A810-37BB36600426}">
      <dsp:nvSpPr>
        <dsp:cNvPr id="0" name=""/>
        <dsp:cNvSpPr/>
      </dsp:nvSpPr>
      <dsp:spPr>
        <a:xfrm>
          <a:off x="3256605" y="2575"/>
          <a:ext cx="2472974" cy="148378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178" tIns="127197" rIns="121178" bIns="127197" numCol="1" spcCol="1270" anchor="ctr" anchorCtr="0">
          <a:noAutofit/>
        </a:bodyPr>
        <a:lstStyle/>
        <a:p>
          <a:pPr marL="0" lvl="0" indent="0" algn="ctr" defTabSz="800100">
            <a:lnSpc>
              <a:spcPct val="90000"/>
            </a:lnSpc>
            <a:spcBef>
              <a:spcPct val="0"/>
            </a:spcBef>
            <a:spcAft>
              <a:spcPct val="35000"/>
            </a:spcAft>
            <a:buNone/>
          </a:pPr>
          <a:r>
            <a:rPr lang="en-US" sz="1800" kern="1200"/>
            <a:t>Intermittent blood in the urine about 2-3 times per year that he notices it</a:t>
          </a:r>
        </a:p>
      </dsp:txBody>
      <dsp:txXfrm>
        <a:off x="3256605" y="2575"/>
        <a:ext cx="2472974" cy="1483784"/>
      </dsp:txXfrm>
    </dsp:sp>
    <dsp:sp modelId="{19F4F4F6-973D-BF48-84F1-2D1C14598EF3}">
      <dsp:nvSpPr>
        <dsp:cNvPr id="0" name=""/>
        <dsp:cNvSpPr/>
      </dsp:nvSpPr>
      <dsp:spPr>
        <a:xfrm>
          <a:off x="2686021" y="2751316"/>
          <a:ext cx="538184" cy="91440"/>
        </a:xfrm>
        <a:custGeom>
          <a:avLst/>
          <a:gdLst/>
          <a:ahLst/>
          <a:cxnLst/>
          <a:rect l="0" t="0" r="0" b="0"/>
          <a:pathLst>
            <a:path>
              <a:moveTo>
                <a:pt x="0" y="45720"/>
              </a:moveTo>
              <a:lnTo>
                <a:pt x="538184"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40893" y="2794192"/>
        <a:ext cx="28439" cy="5687"/>
      </dsp:txXfrm>
    </dsp:sp>
    <dsp:sp modelId="{AADDAE9A-7465-E649-8CAF-049B89FF4EAB}">
      <dsp:nvSpPr>
        <dsp:cNvPr id="0" name=""/>
        <dsp:cNvSpPr/>
      </dsp:nvSpPr>
      <dsp:spPr>
        <a:xfrm>
          <a:off x="214846" y="2055144"/>
          <a:ext cx="2472974" cy="148378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178" tIns="127197" rIns="121178" bIns="127197" numCol="1" spcCol="1270" anchor="ctr" anchorCtr="0">
          <a:noAutofit/>
        </a:bodyPr>
        <a:lstStyle/>
        <a:p>
          <a:pPr marL="0" lvl="0" indent="0" algn="ctr" defTabSz="800100">
            <a:lnSpc>
              <a:spcPct val="90000"/>
            </a:lnSpc>
            <a:spcBef>
              <a:spcPct val="0"/>
            </a:spcBef>
            <a:spcAft>
              <a:spcPct val="35000"/>
            </a:spcAft>
            <a:buNone/>
          </a:pPr>
          <a:r>
            <a:rPr lang="en-US" sz="1800" kern="1200"/>
            <a:t>UA that day did show RBCs in the urine. Still waiting for urine cytology.</a:t>
          </a:r>
        </a:p>
      </dsp:txBody>
      <dsp:txXfrm>
        <a:off x="214846" y="2055144"/>
        <a:ext cx="2472974" cy="1483784"/>
      </dsp:txXfrm>
    </dsp:sp>
    <dsp:sp modelId="{67DB66FC-7B3E-DD4E-9DFF-46B670A6CED4}">
      <dsp:nvSpPr>
        <dsp:cNvPr id="0" name=""/>
        <dsp:cNvSpPr/>
      </dsp:nvSpPr>
      <dsp:spPr>
        <a:xfrm>
          <a:off x="1451334" y="3537128"/>
          <a:ext cx="3041758" cy="538184"/>
        </a:xfrm>
        <a:custGeom>
          <a:avLst/>
          <a:gdLst/>
          <a:ahLst/>
          <a:cxnLst/>
          <a:rect l="0" t="0" r="0" b="0"/>
          <a:pathLst>
            <a:path>
              <a:moveTo>
                <a:pt x="3041758" y="0"/>
              </a:moveTo>
              <a:lnTo>
                <a:pt x="3041758" y="286192"/>
              </a:lnTo>
              <a:lnTo>
                <a:pt x="0" y="286192"/>
              </a:lnTo>
              <a:lnTo>
                <a:pt x="0" y="538184"/>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94851" y="3803377"/>
        <a:ext cx="154724" cy="5687"/>
      </dsp:txXfrm>
    </dsp:sp>
    <dsp:sp modelId="{FEB0D127-6F5F-D745-A224-41B0332B4F97}">
      <dsp:nvSpPr>
        <dsp:cNvPr id="0" name=""/>
        <dsp:cNvSpPr/>
      </dsp:nvSpPr>
      <dsp:spPr>
        <a:xfrm>
          <a:off x="3256605" y="2055144"/>
          <a:ext cx="2472974" cy="148378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178" tIns="127197" rIns="121178" bIns="127197" numCol="1" spcCol="1270" anchor="ctr" anchorCtr="0">
          <a:noAutofit/>
        </a:bodyPr>
        <a:lstStyle/>
        <a:p>
          <a:pPr marL="0" lvl="0" indent="0" algn="ctr" defTabSz="800100">
            <a:lnSpc>
              <a:spcPct val="90000"/>
            </a:lnSpc>
            <a:spcBef>
              <a:spcPct val="0"/>
            </a:spcBef>
            <a:spcAft>
              <a:spcPct val="35000"/>
            </a:spcAft>
            <a:buNone/>
          </a:pPr>
          <a:r>
            <a:rPr lang="en-US" sz="1800" kern="1200"/>
            <a:t>Coincidentally through screening, found the patient’s AST and ALT were elevated. </a:t>
          </a:r>
        </a:p>
      </dsp:txBody>
      <dsp:txXfrm>
        <a:off x="3256605" y="2055144"/>
        <a:ext cx="2472974" cy="1483784"/>
      </dsp:txXfrm>
    </dsp:sp>
    <dsp:sp modelId="{632D3363-3978-D44D-B601-B5BA1E26539F}">
      <dsp:nvSpPr>
        <dsp:cNvPr id="0" name=""/>
        <dsp:cNvSpPr/>
      </dsp:nvSpPr>
      <dsp:spPr>
        <a:xfrm>
          <a:off x="2686021" y="4803885"/>
          <a:ext cx="538184" cy="91440"/>
        </a:xfrm>
        <a:custGeom>
          <a:avLst/>
          <a:gdLst/>
          <a:ahLst/>
          <a:cxnLst/>
          <a:rect l="0" t="0" r="0" b="0"/>
          <a:pathLst>
            <a:path>
              <a:moveTo>
                <a:pt x="0" y="45720"/>
              </a:moveTo>
              <a:lnTo>
                <a:pt x="538184"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40893" y="4846761"/>
        <a:ext cx="28439" cy="5687"/>
      </dsp:txXfrm>
    </dsp:sp>
    <dsp:sp modelId="{6F8E036B-8712-7D46-BD1D-8ACE5EC52278}">
      <dsp:nvSpPr>
        <dsp:cNvPr id="0" name=""/>
        <dsp:cNvSpPr/>
      </dsp:nvSpPr>
      <dsp:spPr>
        <a:xfrm>
          <a:off x="214846" y="4107712"/>
          <a:ext cx="2472974" cy="148378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178" tIns="127197" rIns="121178" bIns="127197" numCol="1" spcCol="1270" anchor="ctr" anchorCtr="0">
          <a:noAutofit/>
        </a:bodyPr>
        <a:lstStyle/>
        <a:p>
          <a:pPr marL="0" lvl="0" indent="0" algn="ctr" defTabSz="800100">
            <a:lnSpc>
              <a:spcPct val="90000"/>
            </a:lnSpc>
            <a:spcBef>
              <a:spcPct val="0"/>
            </a:spcBef>
            <a:spcAft>
              <a:spcPct val="35000"/>
            </a:spcAft>
            <a:buNone/>
          </a:pPr>
          <a:r>
            <a:rPr lang="en-US" sz="1800" kern="1200"/>
            <a:t>Still waiting for CT of abdomen and US of abdomen.</a:t>
          </a:r>
        </a:p>
      </dsp:txBody>
      <dsp:txXfrm>
        <a:off x="214846" y="4107712"/>
        <a:ext cx="2472974" cy="1483784"/>
      </dsp:txXfrm>
    </dsp:sp>
    <dsp:sp modelId="{51FABD8D-D257-2440-A6A5-C57BE9585111}">
      <dsp:nvSpPr>
        <dsp:cNvPr id="0" name=""/>
        <dsp:cNvSpPr/>
      </dsp:nvSpPr>
      <dsp:spPr>
        <a:xfrm>
          <a:off x="3256605" y="4107712"/>
          <a:ext cx="2472974" cy="148378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178" tIns="127197" rIns="121178" bIns="127197" numCol="1" spcCol="1270" anchor="ctr" anchorCtr="0">
          <a:noAutofit/>
        </a:bodyPr>
        <a:lstStyle/>
        <a:p>
          <a:pPr marL="0" lvl="0" indent="0" algn="ctr" defTabSz="800100">
            <a:lnSpc>
              <a:spcPct val="90000"/>
            </a:lnSpc>
            <a:spcBef>
              <a:spcPct val="0"/>
            </a:spcBef>
            <a:spcAft>
              <a:spcPct val="35000"/>
            </a:spcAft>
            <a:buNone/>
          </a:pPr>
          <a:r>
            <a:rPr lang="en-US" sz="1800" kern="1200"/>
            <a:t>Referred to urology for hematuria workup. </a:t>
          </a:r>
        </a:p>
      </dsp:txBody>
      <dsp:txXfrm>
        <a:off x="3256605" y="4107712"/>
        <a:ext cx="2472974" cy="148378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7672E2-99F2-634E-BE8F-4C1511870D33}">
      <dsp:nvSpPr>
        <dsp:cNvPr id="0" name=""/>
        <dsp:cNvSpPr/>
      </dsp:nvSpPr>
      <dsp:spPr>
        <a:xfrm>
          <a:off x="0" y="43432"/>
          <a:ext cx="11557000" cy="7107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b="0" i="0" kern="1200" baseline="0"/>
            <a:t>Barber, L., Gerke, T., Markt, S. C., Peisch, S. F., Wilson, K. M., Ahearn, T., Giovannucci, E., Parmigiani, G., &amp; Mucci, L. A. (2018). Family history of breast or prostate cancer and prostate cancer risk. </a:t>
          </a:r>
          <a:r>
            <a:rPr lang="en-US" sz="1200" b="0" i="1" kern="1200" baseline="0"/>
            <a:t>Clinical Cancer Research</a:t>
          </a:r>
          <a:r>
            <a:rPr lang="en-US" sz="1200" b="0" i="0" kern="1200" baseline="0"/>
            <a:t>, </a:t>
          </a:r>
          <a:r>
            <a:rPr lang="en-US" sz="1200" b="0" i="1" kern="1200" baseline="0"/>
            <a:t>24</a:t>
          </a:r>
          <a:r>
            <a:rPr lang="en-US" sz="1200" b="0" i="0" kern="1200" baseline="0"/>
            <a:t>(23), 5910–5917. </a:t>
          </a:r>
          <a:r>
            <a:rPr lang="en-US" sz="1200" b="0" i="0" kern="1200" baseline="0">
              <a:hlinkClick xmlns:r="http://schemas.openxmlformats.org/officeDocument/2006/relationships" r:id="rId1"/>
            </a:rPr>
            <a:t>https://doi.org/10.1158/1078-0432.ccr-18-0370</a:t>
          </a:r>
          <a:endParaRPr lang="en-US" sz="1200" kern="1200"/>
        </a:p>
      </dsp:txBody>
      <dsp:txXfrm>
        <a:off x="34697" y="78129"/>
        <a:ext cx="11487606" cy="641380"/>
      </dsp:txXfrm>
    </dsp:sp>
    <dsp:sp modelId="{A85DBAB0-4E56-D347-9F0D-20D598A3D7F8}">
      <dsp:nvSpPr>
        <dsp:cNvPr id="0" name=""/>
        <dsp:cNvSpPr/>
      </dsp:nvSpPr>
      <dsp:spPr>
        <a:xfrm>
          <a:off x="0" y="788767"/>
          <a:ext cx="11557000" cy="7107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b="0" i="0" kern="1200" baseline="0"/>
            <a:t>Friedman, L. S. (2022). Approach to the patient with abnormal liver biochemical and function tests (S. Chopra &amp; S. Grover, Eds.). </a:t>
          </a:r>
          <a:r>
            <a:rPr lang="en-US" sz="1200" b="0" i="1" kern="1200" baseline="0"/>
            <a:t>UpToDate</a:t>
          </a:r>
          <a:r>
            <a:rPr lang="en-US" sz="1200" b="0" i="0" kern="1200" baseline="0"/>
            <a:t>. Retrieved December 11, 2023, from </a:t>
          </a:r>
          <a:r>
            <a:rPr lang="en-US" sz="1200" b="0" i="0" kern="1200" baseline="0">
              <a:hlinkClick xmlns:r="http://schemas.openxmlformats.org/officeDocument/2006/relationships" r:id="rId2"/>
            </a:rPr>
            <a:t>https://www.uptodate.com/contents/approach-to-the-patient-with-abnormal-liver-biochemical-and-function-tests?search=elevated%20liver%20enzymes%20workup%26source=search_result&amp;selectedTitle=1~150&amp;usage_type=default&amp;display_rank=1#H19408002</a:t>
          </a:r>
          <a:endParaRPr lang="en-US" sz="1200" kern="1200"/>
        </a:p>
      </dsp:txBody>
      <dsp:txXfrm>
        <a:off x="34697" y="823464"/>
        <a:ext cx="11487606" cy="641380"/>
      </dsp:txXfrm>
    </dsp:sp>
    <dsp:sp modelId="{82F4BBDE-DEA9-2F4D-8459-FF866069A957}">
      <dsp:nvSpPr>
        <dsp:cNvPr id="0" name=""/>
        <dsp:cNvSpPr/>
      </dsp:nvSpPr>
      <dsp:spPr>
        <a:xfrm>
          <a:off x="0" y="1534102"/>
          <a:ext cx="11557000" cy="7107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b="0" i="0" kern="1200" baseline="0"/>
            <a:t>O'Hara, G., Mokaya, J., Hau, J. P., Downs, L. O., McNaughton, A. L., Karabarinde, A., Asiki, G., Seeley, J., Matthews, P. C., &amp; Newton, R. (2023). Liver function tests. </a:t>
          </a:r>
          <a:r>
            <a:rPr lang="en-US" sz="1200" b="0" i="1" kern="1200" baseline="0"/>
            <a:t>BMJ open</a:t>
          </a:r>
          <a:r>
            <a:rPr lang="en-US" sz="1200" b="0" i="0" kern="1200" baseline="0"/>
            <a:t>, </a:t>
          </a:r>
          <a:r>
            <a:rPr lang="en-US" sz="1200" b="0" i="1" kern="1200" baseline="0"/>
            <a:t>10</a:t>
          </a:r>
          <a:r>
            <a:rPr lang="en-US" sz="1200" b="0" i="0" kern="1200" baseline="0"/>
            <a:t>(3). </a:t>
          </a:r>
          <a:r>
            <a:rPr lang="en-US" sz="1200" b="0" i="0" kern="1200" baseline="0">
              <a:hlinkClick xmlns:r="http://schemas.openxmlformats.org/officeDocument/2006/relationships" r:id="rId3"/>
            </a:rPr>
            <a:t>https://doi.org/10.1136/bmjopen-2019-032890</a:t>
          </a:r>
          <a:endParaRPr lang="en-US" sz="1200" kern="1200"/>
        </a:p>
      </dsp:txBody>
      <dsp:txXfrm>
        <a:off x="34697" y="1568799"/>
        <a:ext cx="11487606" cy="641380"/>
      </dsp:txXfrm>
    </dsp:sp>
    <dsp:sp modelId="{1D93BFF6-5FB3-014F-9E8D-AD806CF3F240}">
      <dsp:nvSpPr>
        <dsp:cNvPr id="0" name=""/>
        <dsp:cNvSpPr/>
      </dsp:nvSpPr>
      <dsp:spPr>
        <a:xfrm>
          <a:off x="0" y="2279437"/>
          <a:ext cx="11557000" cy="7107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b="0" i="0" kern="1200" baseline="0"/>
            <a:t>Perazella, M. A., &amp; O'Leary, M. P. (2021). Etiology and evaluation of hematuria in adults (R. J. Glassock &amp; A. Q. Lam, Eds.). </a:t>
          </a:r>
          <a:r>
            <a:rPr lang="en-US" sz="1200" b="0" i="1" kern="1200" baseline="0"/>
            <a:t>UpToDate</a:t>
          </a:r>
          <a:r>
            <a:rPr lang="en-US" sz="1200" b="0" i="0" kern="1200" baseline="0"/>
            <a:t>. Retrieved December 11, 2023, from </a:t>
          </a:r>
          <a:r>
            <a:rPr lang="en-US" sz="1200" b="0" i="0" kern="1200" baseline="0">
              <a:hlinkClick xmlns:r="http://schemas.openxmlformats.org/officeDocument/2006/relationships" r:id="rId4"/>
            </a:rPr>
            <a:t>https://www.uptodate.com/contents/7208?source=icg%26topicId=120406&amp;anchor=H00#H3</a:t>
          </a:r>
          <a:endParaRPr lang="en-US" sz="1200" kern="1200"/>
        </a:p>
      </dsp:txBody>
      <dsp:txXfrm>
        <a:off x="34697" y="2314134"/>
        <a:ext cx="11487606" cy="641380"/>
      </dsp:txXfrm>
    </dsp:sp>
    <dsp:sp modelId="{F05526DF-E9BF-2D4D-85C0-72FBD54EA3D9}">
      <dsp:nvSpPr>
        <dsp:cNvPr id="0" name=""/>
        <dsp:cNvSpPr/>
      </dsp:nvSpPr>
      <dsp:spPr>
        <a:xfrm>
          <a:off x="0" y="3024772"/>
          <a:ext cx="11557000" cy="7107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b="0" i="0" kern="1200" baseline="0"/>
            <a:t>Saleem, M., &amp; Hamawy, K. (2022). Hematuria. </a:t>
          </a:r>
          <a:r>
            <a:rPr lang="en-US" sz="1200" b="0" i="1" kern="1200" baseline="0"/>
            <a:t>StatPearls</a:t>
          </a:r>
          <a:r>
            <a:rPr lang="en-US" sz="1200" b="0" i="0" kern="1200" baseline="0"/>
            <a:t>. </a:t>
          </a:r>
          <a:r>
            <a:rPr lang="en-US" sz="1200" b="0" i="0" kern="1200" baseline="0">
              <a:hlinkClick xmlns:r="http://schemas.openxmlformats.org/officeDocument/2006/relationships" r:id="rId5"/>
            </a:rPr>
            <a:t>https://www.ncbi.nlm.nih.gov/books/NBK534213/</a:t>
          </a:r>
          <a:endParaRPr lang="en-US" sz="1200" kern="1200"/>
        </a:p>
      </dsp:txBody>
      <dsp:txXfrm>
        <a:off x="34697" y="3059469"/>
        <a:ext cx="11487606" cy="641380"/>
      </dsp:txXfrm>
    </dsp:sp>
    <dsp:sp modelId="{E3CB818F-DDEB-E94E-B6F8-819054B79013}">
      <dsp:nvSpPr>
        <dsp:cNvPr id="0" name=""/>
        <dsp:cNvSpPr/>
      </dsp:nvSpPr>
      <dsp:spPr>
        <a:xfrm>
          <a:off x="0" y="3770107"/>
          <a:ext cx="11557000" cy="7107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b="0" i="0" kern="1200" baseline="0"/>
            <a:t>Viera, A. J. (2023). Overview of preventive care in adults (J. G. Elmore, J. Givens, &amp; S. Swenson, Eds.). </a:t>
          </a:r>
          <a:r>
            <a:rPr lang="en-US" sz="1200" b="0" i="1" kern="1200" baseline="0"/>
            <a:t>UpToDate</a:t>
          </a:r>
          <a:r>
            <a:rPr lang="en-US" sz="1200" b="0" i="0" kern="1200" baseline="0"/>
            <a:t>. Retrieved December 11, 2023, from </a:t>
          </a:r>
          <a:r>
            <a:rPr lang="en-US" sz="1200" b="0" i="0" kern="1200" baseline="0">
              <a:hlinkClick xmlns:r="http://schemas.openxmlformats.org/officeDocument/2006/relationships" r:id="rId6"/>
            </a:rPr>
            <a:t>https://www.uptodate.com/contents/overview-of-preventive-care-in-adults?search=annual%20physical%20exam%26source=search_result&amp;selectedTitle=1~150&amp;usage_type=default&amp;display_rank=1#H186697089</a:t>
          </a:r>
          <a:r>
            <a:rPr lang="en-US" sz="1200" b="0" i="0" kern="1200" baseline="0"/>
            <a:t> </a:t>
          </a:r>
          <a:endParaRPr lang="en-US" sz="1200" kern="1200"/>
        </a:p>
      </dsp:txBody>
      <dsp:txXfrm>
        <a:off x="34697" y="3804804"/>
        <a:ext cx="11487606" cy="64138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B81139-90C4-E341-89F1-29A7964F4285}" type="datetimeFigureOut">
              <a:rPr lang="en-US" smtClean="0"/>
              <a:t>4/15/25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0BEA52-F501-3C49-957C-C9B9D023AC2F}" type="slidenum">
              <a:rPr lang="en-US" smtClean="0"/>
              <a:t>‹#›</a:t>
            </a:fld>
            <a:endParaRPr lang="en-US"/>
          </a:p>
        </p:txBody>
      </p:sp>
    </p:spTree>
    <p:extLst>
      <p:ext uri="{BB962C8B-B14F-4D97-AF65-F5344CB8AC3E}">
        <p14:creationId xmlns:p14="http://schemas.microsoft.com/office/powerpoint/2010/main" val="2977767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patient I will be presenting today is M.R. He is a 37 year old Hispanic male that came in today for his yearly physical exam. He casually mentions that he has had intermittent episodes of blood in his urine for the last 2 years. Also discussed this visit was his history of asthma and social anxiety. </a:t>
            </a:r>
          </a:p>
        </p:txBody>
      </p:sp>
      <p:sp>
        <p:nvSpPr>
          <p:cNvPr id="4" name="Slide Number Placeholder 3"/>
          <p:cNvSpPr>
            <a:spLocks noGrp="1"/>
          </p:cNvSpPr>
          <p:nvPr>
            <p:ph type="sldNum" sz="quarter" idx="5"/>
          </p:nvPr>
        </p:nvSpPr>
        <p:spPr/>
        <p:txBody>
          <a:bodyPr/>
          <a:lstStyle/>
          <a:p>
            <a:fld id="{4A0BEA52-F501-3C49-957C-C9B9D023AC2F}" type="slidenum">
              <a:rPr lang="en-US" smtClean="0"/>
              <a:t>2</a:t>
            </a:fld>
            <a:endParaRPr lang="en-US"/>
          </a:p>
        </p:txBody>
      </p:sp>
    </p:spTree>
    <p:extLst>
      <p:ext uri="{BB962C8B-B14F-4D97-AF65-F5344CB8AC3E}">
        <p14:creationId xmlns:p14="http://schemas.microsoft.com/office/powerpoint/2010/main" val="1301921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Unfortunately, I do not have more information for this case. We are waiting for him to complete the imaging and meet with urology. At this time, we are still waiting for the urine cytology results. Due to still waiting for results, I do not have a final diagnosis for this case. We did send a message to the patient to explain what we do know. </a:t>
            </a:r>
          </a:p>
        </p:txBody>
      </p:sp>
      <p:sp>
        <p:nvSpPr>
          <p:cNvPr id="4" name="Slide Number Placeholder 3"/>
          <p:cNvSpPr>
            <a:spLocks noGrp="1"/>
          </p:cNvSpPr>
          <p:nvPr>
            <p:ph type="sldNum" sz="quarter" idx="5"/>
          </p:nvPr>
        </p:nvSpPr>
        <p:spPr/>
        <p:txBody>
          <a:bodyPr/>
          <a:lstStyle/>
          <a:p>
            <a:fld id="{4A0BEA52-F501-3C49-957C-C9B9D023AC2F}" type="slidenum">
              <a:rPr lang="en-US" smtClean="0"/>
              <a:t>14</a:t>
            </a:fld>
            <a:endParaRPr lang="en-US"/>
          </a:p>
        </p:txBody>
      </p:sp>
    </p:spTree>
    <p:extLst>
      <p:ext uri="{BB962C8B-B14F-4D97-AF65-F5344CB8AC3E}">
        <p14:creationId xmlns:p14="http://schemas.microsoft.com/office/powerpoint/2010/main" val="1270561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going through M.R.’s chart, a couple of key items popped out to me. First is his family history. His mother has a history of breast cancer and his father has a history of prostate cancer. These two pieces of information are very important due to his complaint of blood in his urine. Studies have found that males with a familial history of breast cancer are at higher risk of prostate cancer as well as a familial history of prostate cancer. When asked about his caffeine use, he smiled and admitted that he does take caffeine pills. I unfortunately was not the one asking the questions during this case so I do not know how many milligrams he takes in a day. The rest of his history is not pertinent to his chief complaint of blood in his urine, but it should be noted that he does take sertraline and Wellbutrin for his anxiety and depression. He states that both the anxiety and depression are well managed at this time. He also has an albuterol inhaler that he uses as needed. According to him it is seldom that he uses it, so at this time we will consider his asthma in stable condition. </a:t>
            </a:r>
          </a:p>
        </p:txBody>
      </p:sp>
      <p:sp>
        <p:nvSpPr>
          <p:cNvPr id="4" name="Slide Number Placeholder 3"/>
          <p:cNvSpPr>
            <a:spLocks noGrp="1"/>
          </p:cNvSpPr>
          <p:nvPr>
            <p:ph type="sldNum" sz="quarter" idx="5"/>
          </p:nvPr>
        </p:nvSpPr>
        <p:spPr/>
        <p:txBody>
          <a:bodyPr/>
          <a:lstStyle/>
          <a:p>
            <a:fld id="{4A0BEA52-F501-3C49-957C-C9B9D023AC2F}" type="slidenum">
              <a:rPr lang="en-US" smtClean="0"/>
              <a:t>3</a:t>
            </a:fld>
            <a:endParaRPr lang="en-US"/>
          </a:p>
        </p:txBody>
      </p:sp>
    </p:spTree>
    <p:extLst>
      <p:ext uri="{BB962C8B-B14F-4D97-AF65-F5344CB8AC3E}">
        <p14:creationId xmlns:p14="http://schemas.microsoft.com/office/powerpoint/2010/main" val="3729498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get to the HPI. M.R.’s chief complaint is intermittent blood in the urine. When asked further about the blood in his urine, he states that it has been occurring over the past 2 years. Typically, only occurs about 2-3 times per year with the last occurrence being a month ago. He believes it is due to possible kidney stones, however, he denies pain with urination or back pain. He also denies difficulty starting the stream of urine or dribbling of urine. He does state that he only notices it for one void and then it is clear after that. When blood is noticed in the urine, he does notice some small blood clots. </a:t>
            </a:r>
          </a:p>
        </p:txBody>
      </p:sp>
      <p:sp>
        <p:nvSpPr>
          <p:cNvPr id="4" name="Slide Number Placeholder 3"/>
          <p:cNvSpPr>
            <a:spLocks noGrp="1"/>
          </p:cNvSpPr>
          <p:nvPr>
            <p:ph type="sldNum" sz="quarter" idx="5"/>
          </p:nvPr>
        </p:nvSpPr>
        <p:spPr/>
        <p:txBody>
          <a:bodyPr/>
          <a:lstStyle/>
          <a:p>
            <a:fld id="{4A0BEA52-F501-3C49-957C-C9B9D023AC2F}" type="slidenum">
              <a:rPr lang="en-US" smtClean="0"/>
              <a:t>4</a:t>
            </a:fld>
            <a:endParaRPr lang="en-US"/>
          </a:p>
        </p:txBody>
      </p:sp>
    </p:spTree>
    <p:extLst>
      <p:ext uri="{BB962C8B-B14F-4D97-AF65-F5344CB8AC3E}">
        <p14:creationId xmlns:p14="http://schemas.microsoft.com/office/powerpoint/2010/main" val="1513081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0BEA52-F501-3C49-957C-C9B9D023AC2F}" type="slidenum">
              <a:rPr lang="en-US" smtClean="0"/>
              <a:t>6</a:t>
            </a:fld>
            <a:endParaRPr lang="en-US"/>
          </a:p>
        </p:txBody>
      </p:sp>
    </p:spTree>
    <p:extLst>
      <p:ext uri="{BB962C8B-B14F-4D97-AF65-F5344CB8AC3E}">
        <p14:creationId xmlns:p14="http://schemas.microsoft.com/office/powerpoint/2010/main" val="659329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00000"/>
              </a:lnSpc>
            </a:pPr>
            <a:r>
              <a:rPr lang="en-US" dirty="0"/>
              <a:t>Now we move on to diagnostics. Since he is here for his annual exam, we ordered a CMP, CBC, Lipid panel, TSH, and </a:t>
            </a:r>
            <a:r>
              <a:rPr lang="en-US" dirty="0" err="1"/>
              <a:t>hgb</a:t>
            </a:r>
            <a:r>
              <a:rPr lang="en-US" dirty="0"/>
              <a:t> A1c. Of the labs ordered for his annual exam, the only ones that were abnormal were his AST which was 50, ALT which was 137, and his creatinine which was elevated at 1.23. For the chief complaint of hematuria, we ordered a urinalysis with reflex to culture and a urine cytology. The patient initially did not want to meet with urology unless RBCs were present in his urine at the time of collection. The urinalysis showed 3-8 RBCs, many bacteria, and mucous was present. So, a CT of the abdomen and pelvis with and without IV contrast was ordered and a referral was placed to urology. This was done to rule out inflammation, infection, stones, or urinary tract malignancy. Due to the elevated liver enzymes, we ordered some more diagnostic tests which include the alpha 1 antitrypsin, antinuclear antibodies, Hepatitis A IgG antibody, Hepatitis B core total antibody, Hepatitis B surface antibody, Hepatitis B surface antigen, Hepatitis C antibody, Iron panel, Mitochondrial antibodies, and an ultrasound of the complete abdomen. This is done to rule out viral cause for the elevated AST and ALT as well as assessing for nonalcoholic fatty liver disease, hepatotoxicity from drugs or toxins, ischemic hepatitis, and malignant infiltration. </a:t>
            </a:r>
          </a:p>
        </p:txBody>
      </p:sp>
      <p:sp>
        <p:nvSpPr>
          <p:cNvPr id="4" name="Slide Number Placeholder 3"/>
          <p:cNvSpPr>
            <a:spLocks noGrp="1"/>
          </p:cNvSpPr>
          <p:nvPr>
            <p:ph type="sldNum" sz="quarter" idx="5"/>
          </p:nvPr>
        </p:nvSpPr>
        <p:spPr/>
        <p:txBody>
          <a:bodyPr/>
          <a:lstStyle/>
          <a:p>
            <a:fld id="{4A0BEA52-F501-3C49-957C-C9B9D023AC2F}" type="slidenum">
              <a:rPr lang="en-US" smtClean="0"/>
              <a:t>9</a:t>
            </a:fld>
            <a:endParaRPr lang="en-US"/>
          </a:p>
        </p:txBody>
      </p:sp>
    </p:spTree>
    <p:extLst>
      <p:ext uri="{BB962C8B-B14F-4D97-AF65-F5344CB8AC3E}">
        <p14:creationId xmlns:p14="http://schemas.microsoft.com/office/powerpoint/2010/main" val="437387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Ceruloplasmin level and urinary copper quantitation in patients suspected of Wilson disease. </a:t>
            </a:r>
          </a:p>
          <a:p>
            <a:endParaRPr lang="en-US" dirty="0"/>
          </a:p>
          <a:p>
            <a:r>
              <a:rPr lang="en-US" dirty="0"/>
              <a:t>Prothrombin time </a:t>
            </a:r>
          </a:p>
          <a:p>
            <a:endParaRPr lang="en-US" dirty="0"/>
          </a:p>
          <a:p>
            <a:r>
              <a:rPr lang="en-US" dirty="0"/>
              <a:t>Acetaminophen level</a:t>
            </a:r>
          </a:p>
        </p:txBody>
      </p:sp>
      <p:sp>
        <p:nvSpPr>
          <p:cNvPr id="4" name="Slide Number Placeholder 3"/>
          <p:cNvSpPr>
            <a:spLocks noGrp="1"/>
          </p:cNvSpPr>
          <p:nvPr>
            <p:ph type="sldNum" sz="quarter" idx="5"/>
          </p:nvPr>
        </p:nvSpPr>
        <p:spPr/>
        <p:txBody>
          <a:bodyPr/>
          <a:lstStyle/>
          <a:p>
            <a:fld id="{4A0BEA52-F501-3C49-957C-C9B9D023AC2F}" type="slidenum">
              <a:rPr lang="en-US" smtClean="0"/>
              <a:t>10</a:t>
            </a:fld>
            <a:endParaRPr lang="en-US"/>
          </a:p>
        </p:txBody>
      </p:sp>
    </p:spTree>
    <p:extLst>
      <p:ext uri="{BB962C8B-B14F-4D97-AF65-F5344CB8AC3E}">
        <p14:creationId xmlns:p14="http://schemas.microsoft.com/office/powerpoint/2010/main" val="2912160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Gross hematuria is defined as visible blood in the urine. Microscopic hematuria is defined as the detection of blood on urinalysis. Hematuria in general can be intermittent or persistent. It is divided into glomerular and non-glomerular hematuria to help with the evaluation and management. A result of structural alterations due to an injury, infection, or mass. The integrity of glomerular basement membrane may be damaged by immunological and or inflammatory processes. Some drugs, calculi, and chemicals can cause erosion of the mucosal surface of the urinary tract which can lead to hematuria. </a:t>
            </a:r>
          </a:p>
        </p:txBody>
      </p:sp>
      <p:sp>
        <p:nvSpPr>
          <p:cNvPr id="4" name="Slide Number Placeholder 3"/>
          <p:cNvSpPr>
            <a:spLocks noGrp="1"/>
          </p:cNvSpPr>
          <p:nvPr>
            <p:ph type="sldNum" sz="quarter" idx="5"/>
          </p:nvPr>
        </p:nvSpPr>
        <p:spPr/>
        <p:txBody>
          <a:bodyPr/>
          <a:lstStyle/>
          <a:p>
            <a:fld id="{4A0BEA52-F501-3C49-957C-C9B9D023AC2F}" type="slidenum">
              <a:rPr lang="en-US" smtClean="0"/>
              <a:t>11</a:t>
            </a:fld>
            <a:endParaRPr lang="en-US"/>
          </a:p>
        </p:txBody>
      </p:sp>
    </p:spTree>
    <p:extLst>
      <p:ext uri="{BB962C8B-B14F-4D97-AF65-F5344CB8AC3E}">
        <p14:creationId xmlns:p14="http://schemas.microsoft.com/office/powerpoint/2010/main" val="3426571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 the pathway, we go all the way down the right side of the pathway. At this time, the patient does have an increased Creatinine at 1.23. However, the rest of his kidney function looks good. So at this time, my preceptor and I decided to not classify this as evidence of </a:t>
            </a:r>
            <a:r>
              <a:rPr lang="en-US" dirty="0" err="1"/>
              <a:t>glomular</a:t>
            </a:r>
            <a:r>
              <a:rPr lang="en-US" dirty="0"/>
              <a:t> bleeding. He does have risk factors for malignancy including the family history of breast cancer and prostate cancer, he is not pregnant, so that is why the decision was made to order a CT of the abdomen and pelvis and a referral was placed to urology. </a:t>
            </a:r>
          </a:p>
        </p:txBody>
      </p:sp>
      <p:sp>
        <p:nvSpPr>
          <p:cNvPr id="4" name="Slide Number Placeholder 3"/>
          <p:cNvSpPr>
            <a:spLocks noGrp="1"/>
          </p:cNvSpPr>
          <p:nvPr>
            <p:ph type="sldNum" sz="quarter" idx="5"/>
          </p:nvPr>
        </p:nvSpPr>
        <p:spPr/>
        <p:txBody>
          <a:bodyPr/>
          <a:lstStyle/>
          <a:p>
            <a:fld id="{4A0BEA52-F501-3C49-957C-C9B9D023AC2F}" type="slidenum">
              <a:rPr lang="en-US" smtClean="0"/>
              <a:t>12</a:t>
            </a:fld>
            <a:endParaRPr lang="en-US"/>
          </a:p>
        </p:txBody>
      </p:sp>
    </p:spTree>
    <p:extLst>
      <p:ext uri="{BB962C8B-B14F-4D97-AF65-F5344CB8AC3E}">
        <p14:creationId xmlns:p14="http://schemas.microsoft.com/office/powerpoint/2010/main" val="2790458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leading diagnosis at this time is steatohepatitis, however, this cannot be confirmed until we have the results of the abdominal ultrasound. We decided on steatohepatitis since the labs we drew eliminated viral cause, autoimmune potential, or alpha 1-antitrypsin deficiency. He also has no signs or symptoms of celiac disease, eliminating this as a potential cause. </a:t>
            </a:r>
          </a:p>
        </p:txBody>
      </p:sp>
      <p:sp>
        <p:nvSpPr>
          <p:cNvPr id="4" name="Slide Number Placeholder 3"/>
          <p:cNvSpPr>
            <a:spLocks noGrp="1"/>
          </p:cNvSpPr>
          <p:nvPr>
            <p:ph type="sldNum" sz="quarter" idx="5"/>
          </p:nvPr>
        </p:nvSpPr>
        <p:spPr/>
        <p:txBody>
          <a:bodyPr/>
          <a:lstStyle/>
          <a:p>
            <a:fld id="{4A0BEA52-F501-3C49-957C-C9B9D023AC2F}" type="slidenum">
              <a:rPr lang="en-US" smtClean="0"/>
              <a:t>13</a:t>
            </a:fld>
            <a:endParaRPr lang="en-US"/>
          </a:p>
        </p:txBody>
      </p:sp>
    </p:spTree>
    <p:extLst>
      <p:ext uri="{BB962C8B-B14F-4D97-AF65-F5344CB8AC3E}">
        <p14:creationId xmlns:p14="http://schemas.microsoft.com/office/powerpoint/2010/main" val="2221582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F28B-45E3-4585-87E3-73838692A70B}"/>
              </a:ext>
            </a:extLst>
          </p:cNvPr>
          <p:cNvSpPr>
            <a:spLocks noGrp="1"/>
          </p:cNvSpPr>
          <p:nvPr>
            <p:ph type="ctrTitle"/>
          </p:nvPr>
        </p:nvSpPr>
        <p:spPr>
          <a:xfrm>
            <a:off x="457200" y="668049"/>
            <a:ext cx="7626795" cy="2841914"/>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F755B0-E17A-4B52-A99D-C35BB18BB2D0}"/>
              </a:ext>
            </a:extLst>
          </p:cNvPr>
          <p:cNvSpPr>
            <a:spLocks noGrp="1"/>
          </p:cNvSpPr>
          <p:nvPr>
            <p:ph type="subTitle" idx="1"/>
          </p:nvPr>
        </p:nvSpPr>
        <p:spPr>
          <a:xfrm>
            <a:off x="457200" y="3602038"/>
            <a:ext cx="7626795" cy="25017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390C28-805B-4DA6-A10E-651C0FD01716}"/>
              </a:ext>
            </a:extLst>
          </p:cNvPr>
          <p:cNvSpPr>
            <a:spLocks noGrp="1"/>
          </p:cNvSpPr>
          <p:nvPr>
            <p:ph type="dt" sz="half" idx="10"/>
          </p:nvPr>
        </p:nvSpPr>
        <p:spPr/>
        <p:txBody>
          <a:bodyPr/>
          <a:lstStyle/>
          <a:p>
            <a:fld id="{D208048B-57AF-4F53-BC84-8E0A1033FBEC}" type="datetimeFigureOut">
              <a:rPr lang="en-US" smtClean="0"/>
              <a:t>4/15/25</a:t>
            </a:fld>
            <a:endParaRPr lang="en-US"/>
          </a:p>
        </p:txBody>
      </p:sp>
      <p:sp>
        <p:nvSpPr>
          <p:cNvPr id="5" name="Footer Placeholder 4">
            <a:extLst>
              <a:ext uri="{FF2B5EF4-FFF2-40B4-BE49-F238E27FC236}">
                <a16:creationId xmlns:a16="http://schemas.microsoft.com/office/drawing/2014/main" id="{0D5EBBA9-C52F-4628-AE0D-DCD1772F9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5BAC57-F8E1-4B54-A111-CB53B32031A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408469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5B40-C529-41A6-8D06-07AF9430A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B5A354-E2A8-4A91-9D7A-36D9E0915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D3944-2E3D-42BC-B83D-7630699D48C5}"/>
              </a:ext>
            </a:extLst>
          </p:cNvPr>
          <p:cNvSpPr>
            <a:spLocks noGrp="1"/>
          </p:cNvSpPr>
          <p:nvPr>
            <p:ph type="dt" sz="half" idx="10"/>
          </p:nvPr>
        </p:nvSpPr>
        <p:spPr/>
        <p:txBody>
          <a:bodyPr/>
          <a:lstStyle/>
          <a:p>
            <a:fld id="{D208048B-57AF-4F53-BC84-8E0A1033FBEC}" type="datetimeFigureOut">
              <a:rPr lang="en-US" smtClean="0"/>
              <a:t>4/15/25</a:t>
            </a:fld>
            <a:endParaRPr lang="en-US"/>
          </a:p>
        </p:txBody>
      </p:sp>
      <p:sp>
        <p:nvSpPr>
          <p:cNvPr id="5" name="Footer Placeholder 4">
            <a:extLst>
              <a:ext uri="{FF2B5EF4-FFF2-40B4-BE49-F238E27FC236}">
                <a16:creationId xmlns:a16="http://schemas.microsoft.com/office/drawing/2014/main" id="{F2FC57FA-204E-4A7A-BAE2-DF17BB0FFB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BDA36D-49FF-495A-8E25-4CCC98E39032}"/>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592134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44ECD05-4E94-4A60-8FDA-700BF100B0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8" name="Color Fill">
            <a:extLst>
              <a:ext uri="{FF2B5EF4-FFF2-40B4-BE49-F238E27FC236}">
                <a16:creationId xmlns:a16="http://schemas.microsoft.com/office/drawing/2014/main" id="{8BCB0EB2-4067-418C-9465-9D4C71240E0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8" name="Group 7">
            <a:extLst>
              <a:ext uri="{FF2B5EF4-FFF2-40B4-BE49-F238E27FC236}">
                <a16:creationId xmlns:a16="http://schemas.microsoft.com/office/drawing/2014/main" id="{04E37999-41E7-446D-8C53-B904C3CE87A5}"/>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9" name="Oval 8">
              <a:extLst>
                <a:ext uri="{FF2B5EF4-FFF2-40B4-BE49-F238E27FC236}">
                  <a16:creationId xmlns:a16="http://schemas.microsoft.com/office/drawing/2014/main" id="{438A90E8-87F8-4150-B5EB-E19C8A01AFB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Graphic 9">
              <a:extLst>
                <a:ext uri="{FF2B5EF4-FFF2-40B4-BE49-F238E27FC236}">
                  <a16:creationId xmlns:a16="http://schemas.microsoft.com/office/drawing/2014/main" id="{724DCA1C-A8E8-4F90-8FAE-85B1426C108A}"/>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1" name="Freeform: Shape 10">
              <a:extLst>
                <a:ext uri="{FF2B5EF4-FFF2-40B4-BE49-F238E27FC236}">
                  <a16:creationId xmlns:a16="http://schemas.microsoft.com/office/drawing/2014/main" id="{158D6291-6756-44E3-9FCE-0B2ECA5EE664}"/>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2" name="Freeform: Shape 11">
              <a:extLst>
                <a:ext uri="{FF2B5EF4-FFF2-40B4-BE49-F238E27FC236}">
                  <a16:creationId xmlns:a16="http://schemas.microsoft.com/office/drawing/2014/main" id="{C37CA96E-9DD9-4172-B63B-50DF43B576DA}"/>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3" name="Graphic 9">
              <a:extLst>
                <a:ext uri="{FF2B5EF4-FFF2-40B4-BE49-F238E27FC236}">
                  <a16:creationId xmlns:a16="http://schemas.microsoft.com/office/drawing/2014/main" id="{B335AFFE-BF3D-491C-8255-692B9DAC6775}"/>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Graphic 9">
              <a:extLst>
                <a:ext uri="{FF2B5EF4-FFF2-40B4-BE49-F238E27FC236}">
                  <a16:creationId xmlns:a16="http://schemas.microsoft.com/office/drawing/2014/main" id="{AA052AAF-7A7C-4EDB-AE2C-FCA3A756C4E5}"/>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0" name="Texture">
            <a:extLst>
              <a:ext uri="{FF2B5EF4-FFF2-40B4-BE49-F238E27FC236}">
                <a16:creationId xmlns:a16="http://schemas.microsoft.com/office/drawing/2014/main" id="{31F99E9D-6528-47AC-B178-7032D0E17DF8}"/>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Vertical Title 1">
            <a:extLst>
              <a:ext uri="{FF2B5EF4-FFF2-40B4-BE49-F238E27FC236}">
                <a16:creationId xmlns:a16="http://schemas.microsoft.com/office/drawing/2014/main" id="{834DD302-622D-4E42-BD6F-FAAA98B3728C}"/>
              </a:ext>
            </a:extLst>
          </p:cNvPr>
          <p:cNvSpPr>
            <a:spLocks noGrp="1"/>
          </p:cNvSpPr>
          <p:nvPr>
            <p:ph type="title" orient="vert"/>
          </p:nvPr>
        </p:nvSpPr>
        <p:spPr>
          <a:xfrm>
            <a:off x="7306311" y="668049"/>
            <a:ext cx="2628900" cy="550891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C70D9F5-C907-405F-BE11-571C61745EC6}"/>
              </a:ext>
            </a:extLst>
          </p:cNvPr>
          <p:cNvSpPr>
            <a:spLocks noGrp="1"/>
          </p:cNvSpPr>
          <p:nvPr>
            <p:ph type="body" orient="vert" idx="1"/>
          </p:nvPr>
        </p:nvSpPr>
        <p:spPr>
          <a:xfrm>
            <a:off x="457200" y="668049"/>
            <a:ext cx="6689098" cy="550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CFD860-3FBD-4FE7-A9FD-1D4A4D10AABF}"/>
              </a:ext>
            </a:extLst>
          </p:cNvPr>
          <p:cNvSpPr>
            <a:spLocks noGrp="1"/>
          </p:cNvSpPr>
          <p:nvPr>
            <p:ph type="dt" sz="half" idx="10"/>
          </p:nvPr>
        </p:nvSpPr>
        <p:spPr/>
        <p:txBody>
          <a:bodyPr/>
          <a:lstStyle/>
          <a:p>
            <a:fld id="{D208048B-57AF-4F53-BC84-8E0A1033FBEC}" type="datetimeFigureOut">
              <a:rPr lang="en-US" smtClean="0"/>
              <a:t>4/15/25</a:t>
            </a:fld>
            <a:endParaRPr lang="en-US"/>
          </a:p>
        </p:txBody>
      </p:sp>
      <p:sp>
        <p:nvSpPr>
          <p:cNvPr id="5" name="Footer Placeholder 4">
            <a:extLst>
              <a:ext uri="{FF2B5EF4-FFF2-40B4-BE49-F238E27FC236}">
                <a16:creationId xmlns:a16="http://schemas.microsoft.com/office/drawing/2014/main" id="{560A367B-81B3-4BD3-9C95-18EC0710A2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7D8E54-346D-4D66-BF99-96DA43F80DF8}"/>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864381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A2C84-1247-4534-81D1-136C3E1EBB0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48D490-CEA6-4844-A537-F749658D37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1DAEFC9-887F-4E73-9938-6032D52864AA}"/>
              </a:ext>
            </a:extLst>
          </p:cNvPr>
          <p:cNvSpPr>
            <a:spLocks noGrp="1"/>
          </p:cNvSpPr>
          <p:nvPr>
            <p:ph type="dt" sz="half" idx="10"/>
          </p:nvPr>
        </p:nvSpPr>
        <p:spPr/>
        <p:txBody>
          <a:bodyPr/>
          <a:lstStyle/>
          <a:p>
            <a:fld id="{D208048B-57AF-4F53-BC84-8E0A1033FBEC}" type="datetimeFigureOut">
              <a:rPr lang="en-US" smtClean="0"/>
              <a:t>4/15/25</a:t>
            </a:fld>
            <a:endParaRPr lang="en-US"/>
          </a:p>
        </p:txBody>
      </p:sp>
      <p:sp>
        <p:nvSpPr>
          <p:cNvPr id="5" name="Footer Placeholder 4">
            <a:extLst>
              <a:ext uri="{FF2B5EF4-FFF2-40B4-BE49-F238E27FC236}">
                <a16:creationId xmlns:a16="http://schemas.microsoft.com/office/drawing/2014/main" id="{ABFCF0CF-134A-404E-A177-9FAAA039F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1B0DC-2D2C-408B-A577-904A2385C0AA}"/>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50324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5431-EF88-4771-9699-27EF70A55112}"/>
              </a:ext>
            </a:extLst>
          </p:cNvPr>
          <p:cNvSpPr>
            <a:spLocks noGrp="1"/>
          </p:cNvSpPr>
          <p:nvPr>
            <p:ph type="title"/>
          </p:nvPr>
        </p:nvSpPr>
        <p:spPr>
          <a:xfrm>
            <a:off x="457200" y="668050"/>
            <a:ext cx="7673389" cy="3816588"/>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AF57C3-A928-4093-B3FC-ECC2194AE9E9}"/>
              </a:ext>
            </a:extLst>
          </p:cNvPr>
          <p:cNvSpPr>
            <a:spLocks noGrp="1"/>
          </p:cNvSpPr>
          <p:nvPr>
            <p:ph type="body" idx="1"/>
          </p:nvPr>
        </p:nvSpPr>
        <p:spPr>
          <a:xfrm>
            <a:off x="457200" y="4589463"/>
            <a:ext cx="767338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FD625-A893-46D3-A518-9E969CB4FE54}"/>
              </a:ext>
            </a:extLst>
          </p:cNvPr>
          <p:cNvSpPr>
            <a:spLocks noGrp="1"/>
          </p:cNvSpPr>
          <p:nvPr>
            <p:ph type="dt" sz="half" idx="10"/>
          </p:nvPr>
        </p:nvSpPr>
        <p:spPr/>
        <p:txBody>
          <a:bodyPr/>
          <a:lstStyle/>
          <a:p>
            <a:fld id="{D208048B-57AF-4F53-BC84-8E0A1033FBEC}" type="datetimeFigureOut">
              <a:rPr lang="en-US" smtClean="0"/>
              <a:t>4/15/25</a:t>
            </a:fld>
            <a:endParaRPr lang="en-US"/>
          </a:p>
        </p:txBody>
      </p:sp>
      <p:sp>
        <p:nvSpPr>
          <p:cNvPr id="5" name="Footer Placeholder 4">
            <a:extLst>
              <a:ext uri="{FF2B5EF4-FFF2-40B4-BE49-F238E27FC236}">
                <a16:creationId xmlns:a16="http://schemas.microsoft.com/office/drawing/2014/main" id="{FFCAD37A-B380-4B65-9FB9-3FB914120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E773B6-CD13-4451-9BF3-C4102BA5E899}"/>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89607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1FBD0A-9F7B-4EBB-9982-B55F5F9806C4}"/>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88CFF0B8-0BA9-4DD9-B7B2-0655DC8419A8}"/>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C77B910E-9B87-4291-987B-6883212CBAEC}"/>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5" name="Oval 14">
              <a:extLst>
                <a:ext uri="{FF2B5EF4-FFF2-40B4-BE49-F238E27FC236}">
                  <a16:creationId xmlns:a16="http://schemas.microsoft.com/office/drawing/2014/main" id="{05596CF7-55B3-409D-A36C-F5BE9D625628}"/>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92245D23-45D8-474C-8A38-633E99962676}"/>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918A8D14-28CA-4095-B2FA-E48B3150AD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3" name="Texture">
            <a:extLst>
              <a:ext uri="{FF2B5EF4-FFF2-40B4-BE49-F238E27FC236}">
                <a16:creationId xmlns:a16="http://schemas.microsoft.com/office/drawing/2014/main" id="{1D1F176A-19F1-4537-800D-210F29EC1AC2}"/>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0A04C26-6125-4D95-9FC0-50DEB9419E63}"/>
              </a:ext>
            </a:extLst>
          </p:cNvPr>
          <p:cNvSpPr>
            <a:spLocks noGrp="1"/>
          </p:cNvSpPr>
          <p:nvPr>
            <p:ph type="title"/>
          </p:nvPr>
        </p:nvSpPr>
        <p:spPr>
          <a:xfrm>
            <a:off x="457200" y="668049"/>
            <a:ext cx="10451534" cy="159174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35401A-13E5-4CED-864F-06D6EECCBCAA}"/>
              </a:ext>
            </a:extLst>
          </p:cNvPr>
          <p:cNvSpPr>
            <a:spLocks noGrp="1"/>
          </p:cNvSpPr>
          <p:nvPr>
            <p:ph sz="half" idx="1"/>
          </p:nvPr>
        </p:nvSpPr>
        <p:spPr>
          <a:xfrm>
            <a:off x="457200" y="2341329"/>
            <a:ext cx="5562600"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C513523-8F78-4766-91D7-03E329B6833A}"/>
              </a:ext>
            </a:extLst>
          </p:cNvPr>
          <p:cNvSpPr>
            <a:spLocks noGrp="1"/>
          </p:cNvSpPr>
          <p:nvPr>
            <p:ph sz="half" idx="2"/>
          </p:nvPr>
        </p:nvSpPr>
        <p:spPr>
          <a:xfrm>
            <a:off x="6172200" y="2341329"/>
            <a:ext cx="4736534"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5B757F-BAD2-4343-BD57-FC02D0BE19EC}"/>
              </a:ext>
            </a:extLst>
          </p:cNvPr>
          <p:cNvSpPr>
            <a:spLocks noGrp="1"/>
          </p:cNvSpPr>
          <p:nvPr>
            <p:ph type="dt" sz="half" idx="10"/>
          </p:nvPr>
        </p:nvSpPr>
        <p:spPr/>
        <p:txBody>
          <a:bodyPr/>
          <a:lstStyle/>
          <a:p>
            <a:fld id="{D208048B-57AF-4F53-BC84-8E0A1033FBEC}" type="datetimeFigureOut">
              <a:rPr lang="en-US" smtClean="0"/>
              <a:t>4/15/25</a:t>
            </a:fld>
            <a:endParaRPr lang="en-US"/>
          </a:p>
        </p:txBody>
      </p:sp>
      <p:sp>
        <p:nvSpPr>
          <p:cNvPr id="6" name="Footer Placeholder 5">
            <a:extLst>
              <a:ext uri="{FF2B5EF4-FFF2-40B4-BE49-F238E27FC236}">
                <a16:creationId xmlns:a16="http://schemas.microsoft.com/office/drawing/2014/main" id="{5A30EF3C-A61E-4F43-9C8F-BC9A6455C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19D947-1DC8-4CE9-A031-6EEB776BD0BF}"/>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043289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5BFA9BB-A51E-4D09-8602-5AD9010463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3" name="Color Fill">
            <a:extLst>
              <a:ext uri="{FF2B5EF4-FFF2-40B4-BE49-F238E27FC236}">
                <a16:creationId xmlns:a16="http://schemas.microsoft.com/office/drawing/2014/main" id="{A60257A1-779B-4048-BC0D-1EA579B5B1C5}"/>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38F4B5D0-AA24-4702-9C01-FC1A03E7B607}"/>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7" name="Oval 16">
              <a:extLst>
                <a:ext uri="{FF2B5EF4-FFF2-40B4-BE49-F238E27FC236}">
                  <a16:creationId xmlns:a16="http://schemas.microsoft.com/office/drawing/2014/main" id="{29CBF9BD-1EB2-4122-98FE-F2B5DF8771C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7C41FF89-01DF-4236-AA4D-243CB8A464B3}"/>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Freeform: Shape 18">
              <a:extLst>
                <a:ext uri="{FF2B5EF4-FFF2-40B4-BE49-F238E27FC236}">
                  <a16:creationId xmlns:a16="http://schemas.microsoft.com/office/drawing/2014/main" id="{FD03BB88-350D-4DE0-BB34-870F6435689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5" name="Texture">
            <a:extLst>
              <a:ext uri="{FF2B5EF4-FFF2-40B4-BE49-F238E27FC236}">
                <a16:creationId xmlns:a16="http://schemas.microsoft.com/office/drawing/2014/main" id="{4A8025C0-8995-4863-A847-7ED1F8CCE811}"/>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0162335-6445-435C-A1C6-9F090B965040}"/>
              </a:ext>
            </a:extLst>
          </p:cNvPr>
          <p:cNvSpPr>
            <a:spLocks noGrp="1"/>
          </p:cNvSpPr>
          <p:nvPr>
            <p:ph type="title"/>
          </p:nvPr>
        </p:nvSpPr>
        <p:spPr>
          <a:xfrm>
            <a:off x="457200" y="668049"/>
            <a:ext cx="10450629" cy="132556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5074B3D-418F-464D-91E7-993D0B480108}"/>
              </a:ext>
            </a:extLst>
          </p:cNvPr>
          <p:cNvSpPr>
            <a:spLocks noGrp="1"/>
          </p:cNvSpPr>
          <p:nvPr>
            <p:ph type="body" idx="1"/>
          </p:nvPr>
        </p:nvSpPr>
        <p:spPr>
          <a:xfrm>
            <a:off x="457086" y="2182814"/>
            <a:ext cx="5021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04709-9362-4AB5-9AA2-32F51BF06A39}"/>
              </a:ext>
            </a:extLst>
          </p:cNvPr>
          <p:cNvSpPr>
            <a:spLocks noGrp="1"/>
          </p:cNvSpPr>
          <p:nvPr>
            <p:ph sz="half" idx="2"/>
          </p:nvPr>
        </p:nvSpPr>
        <p:spPr>
          <a:xfrm>
            <a:off x="457086" y="3115949"/>
            <a:ext cx="502151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B083836-1CF5-406F-B0CB-643F37066CE6}"/>
              </a:ext>
            </a:extLst>
          </p:cNvPr>
          <p:cNvSpPr>
            <a:spLocks noGrp="1"/>
          </p:cNvSpPr>
          <p:nvPr>
            <p:ph type="body" sz="quarter" idx="3"/>
          </p:nvPr>
        </p:nvSpPr>
        <p:spPr>
          <a:xfrm>
            <a:off x="5890597" y="2182814"/>
            <a:ext cx="5017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4A8670-0F33-4222-AAC9-96A21C47C336}"/>
              </a:ext>
            </a:extLst>
          </p:cNvPr>
          <p:cNvSpPr>
            <a:spLocks noGrp="1"/>
          </p:cNvSpPr>
          <p:nvPr>
            <p:ph sz="quarter" idx="4"/>
          </p:nvPr>
        </p:nvSpPr>
        <p:spPr>
          <a:xfrm>
            <a:off x="5890597" y="3115949"/>
            <a:ext cx="501723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A1E6970-4A96-4519-9C0E-11E245D563C9}"/>
              </a:ext>
            </a:extLst>
          </p:cNvPr>
          <p:cNvSpPr>
            <a:spLocks noGrp="1"/>
          </p:cNvSpPr>
          <p:nvPr>
            <p:ph type="dt" sz="half" idx="10"/>
          </p:nvPr>
        </p:nvSpPr>
        <p:spPr/>
        <p:txBody>
          <a:bodyPr/>
          <a:lstStyle/>
          <a:p>
            <a:fld id="{D208048B-57AF-4F53-BC84-8E0A1033FBEC}" type="datetimeFigureOut">
              <a:rPr lang="en-US" smtClean="0"/>
              <a:t>4/15/25</a:t>
            </a:fld>
            <a:endParaRPr lang="en-US"/>
          </a:p>
        </p:txBody>
      </p:sp>
      <p:sp>
        <p:nvSpPr>
          <p:cNvPr id="8" name="Footer Placeholder 7">
            <a:extLst>
              <a:ext uri="{FF2B5EF4-FFF2-40B4-BE49-F238E27FC236}">
                <a16:creationId xmlns:a16="http://schemas.microsoft.com/office/drawing/2014/main" id="{35FEE249-70F5-4359-B699-23D68A5037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2AE510-A38C-45EE-B061-CB02E4E3DD7C}"/>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423507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9D1A-F943-4838-BA2F-6DF4F2EC9FEC}"/>
              </a:ext>
            </a:extLst>
          </p:cNvPr>
          <p:cNvSpPr>
            <a:spLocks noGrp="1"/>
          </p:cNvSpPr>
          <p:nvPr>
            <p:ph type="title"/>
          </p:nvPr>
        </p:nvSpPr>
        <p:spPr>
          <a:xfrm>
            <a:off x="457200" y="668049"/>
            <a:ext cx="7685037" cy="1363816"/>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6FEE401-3424-4696-A6FC-BBEE79379F9D}"/>
              </a:ext>
            </a:extLst>
          </p:cNvPr>
          <p:cNvSpPr>
            <a:spLocks noGrp="1"/>
          </p:cNvSpPr>
          <p:nvPr>
            <p:ph type="dt" sz="half" idx="10"/>
          </p:nvPr>
        </p:nvSpPr>
        <p:spPr/>
        <p:txBody>
          <a:bodyPr/>
          <a:lstStyle/>
          <a:p>
            <a:fld id="{D208048B-57AF-4F53-BC84-8E0A1033FBEC}" type="datetimeFigureOut">
              <a:rPr lang="en-US" smtClean="0"/>
              <a:t>4/15/25</a:t>
            </a:fld>
            <a:endParaRPr lang="en-US"/>
          </a:p>
        </p:txBody>
      </p:sp>
      <p:sp>
        <p:nvSpPr>
          <p:cNvPr id="4" name="Footer Placeholder 3">
            <a:extLst>
              <a:ext uri="{FF2B5EF4-FFF2-40B4-BE49-F238E27FC236}">
                <a16:creationId xmlns:a16="http://schemas.microsoft.com/office/drawing/2014/main" id="{01E9D767-A30A-4508-B510-99AB91737A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0979DC-F3D5-43AB-8A0F-9C8A14E0CEF4}"/>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4143733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CDA0B-9BEE-4B57-8F97-96D5645D0658}"/>
              </a:ext>
            </a:extLst>
          </p:cNvPr>
          <p:cNvSpPr>
            <a:spLocks noGrp="1"/>
          </p:cNvSpPr>
          <p:nvPr>
            <p:ph type="dt" sz="half" idx="10"/>
          </p:nvPr>
        </p:nvSpPr>
        <p:spPr/>
        <p:txBody>
          <a:bodyPr/>
          <a:lstStyle/>
          <a:p>
            <a:fld id="{D208048B-57AF-4F53-BC84-8E0A1033FBEC}" type="datetimeFigureOut">
              <a:rPr lang="en-US" smtClean="0"/>
              <a:t>4/15/25</a:t>
            </a:fld>
            <a:endParaRPr lang="en-US"/>
          </a:p>
        </p:txBody>
      </p:sp>
      <p:sp>
        <p:nvSpPr>
          <p:cNvPr id="3" name="Footer Placeholder 2">
            <a:extLst>
              <a:ext uri="{FF2B5EF4-FFF2-40B4-BE49-F238E27FC236}">
                <a16:creationId xmlns:a16="http://schemas.microsoft.com/office/drawing/2014/main" id="{05282AF2-09A1-4A1C-AEB6-577962B714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4D99D9-82B1-496C-ABBC-4FF0C375DCE7}"/>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369883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D9AFA4-EB8E-4091-A5E2-1B9D163A0709}"/>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F25018FE-FB44-4E2E-A181-B3476F3E8550}"/>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A6C7CD4B-70DE-49E2-A336-B6F43F58FFA4}"/>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B4B8BFC9-6F67-47CB-BAE4-45260FBAF397}"/>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40F836E5-3C5B-4DE7-B09A-AE00DEE730A9}"/>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68E1B8E4-080E-4F43-B33F-59DD21B6B658}"/>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07639D4-740A-4B71-8393-99CA375EB4A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AE7E56E5-1F6A-442B-B5E0-ED19F815D2E2}"/>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3774E986-8FE2-4670-A4C0-96E213269BD7}"/>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3A5846DF-A106-4887-BE2C-DCD89DAA6539}"/>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767E81C-AA51-44A0-B21C-757B2F3B90C5}"/>
              </a:ext>
            </a:extLst>
          </p:cNvPr>
          <p:cNvSpPr>
            <a:spLocks noGrp="1"/>
          </p:cNvSpPr>
          <p:nvPr>
            <p:ph type="title"/>
          </p:nvPr>
        </p:nvSpPr>
        <p:spPr>
          <a:xfrm>
            <a:off x="457200" y="668049"/>
            <a:ext cx="4314825" cy="1957828"/>
          </a:xfrm>
        </p:spPr>
        <p:txBody>
          <a:bodyPr anchor="b">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7A0438A-298D-4466-B55D-F466C345C3CC}"/>
              </a:ext>
            </a:extLst>
          </p:cNvPr>
          <p:cNvSpPr>
            <a:spLocks noGrp="1"/>
          </p:cNvSpPr>
          <p:nvPr>
            <p:ph idx="1"/>
          </p:nvPr>
        </p:nvSpPr>
        <p:spPr>
          <a:xfrm>
            <a:off x="5183188" y="668049"/>
            <a:ext cx="4875212" cy="523125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143104-0579-4974-88D2-61DF1A30D390}"/>
              </a:ext>
            </a:extLst>
          </p:cNvPr>
          <p:cNvSpPr>
            <a:spLocks noGrp="1"/>
          </p:cNvSpPr>
          <p:nvPr>
            <p:ph type="body" sz="half" idx="2"/>
          </p:nvPr>
        </p:nvSpPr>
        <p:spPr>
          <a:xfrm>
            <a:off x="457200" y="2749024"/>
            <a:ext cx="4314825" cy="311996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32755-0632-47CB-AA69-7EFB212FA160}"/>
              </a:ext>
            </a:extLst>
          </p:cNvPr>
          <p:cNvSpPr>
            <a:spLocks noGrp="1"/>
          </p:cNvSpPr>
          <p:nvPr>
            <p:ph type="dt" sz="half" idx="10"/>
          </p:nvPr>
        </p:nvSpPr>
        <p:spPr/>
        <p:txBody>
          <a:bodyPr/>
          <a:lstStyle/>
          <a:p>
            <a:fld id="{D208048B-57AF-4F53-BC84-8E0A1033FBEC}" type="datetimeFigureOut">
              <a:rPr lang="en-US" smtClean="0"/>
              <a:t>4/15/25</a:t>
            </a:fld>
            <a:endParaRPr lang="en-US"/>
          </a:p>
        </p:txBody>
      </p:sp>
      <p:sp>
        <p:nvSpPr>
          <p:cNvPr id="6" name="Footer Placeholder 5">
            <a:extLst>
              <a:ext uri="{FF2B5EF4-FFF2-40B4-BE49-F238E27FC236}">
                <a16:creationId xmlns:a16="http://schemas.microsoft.com/office/drawing/2014/main" id="{38ED0B4F-5B59-4064-A88B-E9938A40FF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512E7F-93B8-4E93-BCB3-ADE74FC1504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128389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3C1870-4E69-4DE7-BF2F-DE8A7881C64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7439AB1C-A8A1-4745-9625-B18FE9160BB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11ADDC4D-D9AA-48F8-BD10-2D20F14607A6}"/>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C1136312-3085-4615-A743-4EE531585B11}"/>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29539FE4-376B-4187-A80A-C98EBA23DA30}"/>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A11DC5D7-2276-4A57-8783-A0EFB00416E9}"/>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7D5B578-4971-4ADC-97D8-B9CEF52AA7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2D968E77-E43D-4870-93BC-CBF1947336B3}"/>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1221D41A-E71E-4587-A876-F8778E7C03E1}"/>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50457195-385D-490A-91AB-30B969C61953}"/>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06FF6D-24FA-4E04-90ED-7DBE228B2AA6}"/>
              </a:ext>
            </a:extLst>
          </p:cNvPr>
          <p:cNvSpPr>
            <a:spLocks noGrp="1"/>
          </p:cNvSpPr>
          <p:nvPr>
            <p:ph type="title"/>
          </p:nvPr>
        </p:nvSpPr>
        <p:spPr>
          <a:xfrm>
            <a:off x="457200" y="668049"/>
            <a:ext cx="4314825" cy="2235711"/>
          </a:xfrm>
        </p:spPr>
        <p:txBody>
          <a:bodyPr anchor="b">
            <a:noAutofit/>
          </a:bodyPr>
          <a:lstStyle>
            <a:lvl1pPr algn="l" defTabSz="914400" rtl="0" eaLnBrk="1" latinLnBrk="0" hangingPunct="1">
              <a:lnSpc>
                <a:spcPct val="90000"/>
              </a:lnSpc>
              <a:spcBef>
                <a:spcPct val="0"/>
              </a:spcBef>
              <a:buNone/>
              <a:defRPr lang="en-US" sz="4400" kern="120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432D78B-0E21-420F-9DFF-6131CB0F7E69}"/>
              </a:ext>
            </a:extLst>
          </p:cNvPr>
          <p:cNvSpPr>
            <a:spLocks noGrp="1"/>
          </p:cNvSpPr>
          <p:nvPr>
            <p:ph type="pic" idx="1"/>
          </p:nvPr>
        </p:nvSpPr>
        <p:spPr>
          <a:xfrm>
            <a:off x="5183188" y="668049"/>
            <a:ext cx="4958436" cy="5231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8AC2A57-1064-4391-B96B-4D04305E0BE7}"/>
              </a:ext>
            </a:extLst>
          </p:cNvPr>
          <p:cNvSpPr>
            <a:spLocks noGrp="1"/>
          </p:cNvSpPr>
          <p:nvPr>
            <p:ph type="body" sz="half" idx="2"/>
          </p:nvPr>
        </p:nvSpPr>
        <p:spPr>
          <a:xfrm>
            <a:off x="457200" y="2941222"/>
            <a:ext cx="4314825" cy="292776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04EB0-850A-4256-8D12-E01A201A4FE1}"/>
              </a:ext>
            </a:extLst>
          </p:cNvPr>
          <p:cNvSpPr>
            <a:spLocks noGrp="1"/>
          </p:cNvSpPr>
          <p:nvPr>
            <p:ph type="dt" sz="half" idx="10"/>
          </p:nvPr>
        </p:nvSpPr>
        <p:spPr/>
        <p:txBody>
          <a:bodyPr/>
          <a:lstStyle/>
          <a:p>
            <a:fld id="{D208048B-57AF-4F53-BC84-8E0A1033FBEC}" type="datetimeFigureOut">
              <a:rPr lang="en-US" smtClean="0"/>
              <a:t>4/15/25</a:t>
            </a:fld>
            <a:endParaRPr lang="en-US"/>
          </a:p>
        </p:txBody>
      </p:sp>
      <p:sp>
        <p:nvSpPr>
          <p:cNvPr id="6" name="Footer Placeholder 5">
            <a:extLst>
              <a:ext uri="{FF2B5EF4-FFF2-40B4-BE49-F238E27FC236}">
                <a16:creationId xmlns:a16="http://schemas.microsoft.com/office/drawing/2014/main" id="{7E9CF4AF-C757-4552-AB8A-3B89C3746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62A368-F12B-4B5E-82F0-A6AEE6AF2C83}"/>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026017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Lst>
            </p:cNvPr>
            <p:cNvSpPr/>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Freeform: Shape 14">
              <a:extLst>
                <a:ext uri="{FF2B5EF4-FFF2-40B4-BE49-F238E27FC236}">
                  <a16:creationId xmlns:a16="http://schemas.microsoft.com/office/drawing/2014/main" id="{C5B35ED4-0C31-4C8C-A45E-6A3EDEAB2867}"/>
                </a:ext>
              </a:extLst>
            </p:cNvPr>
            <p:cNvSpPr/>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6" name="Freeform: Shape 15">
              <a:extLst>
                <a:ext uri="{FF2B5EF4-FFF2-40B4-BE49-F238E27FC236}">
                  <a16:creationId xmlns:a16="http://schemas.microsoft.com/office/drawing/2014/main" id="{B40A1EF3-FA93-48F4-9F82-BC0C79635750}"/>
                </a:ext>
              </a:extLst>
            </p:cNvPr>
            <p:cNvSpPr/>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Lst>
            </p:cNvPr>
            <p:cNvSpPr/>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Lst>
            </p:cNvPr>
            <p:cNvSpPr/>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1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1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Placeholder 1">
            <a:extLst>
              <a:ext uri="{FF2B5EF4-FFF2-40B4-BE49-F238E27FC236}">
                <a16:creationId xmlns:a16="http://schemas.microsoft.com/office/drawing/2014/main" id="{093083B5-1505-44FE-894D-AA1AB6D60FCE}"/>
              </a:ext>
            </a:extLst>
          </p:cNvPr>
          <p:cNvSpPr>
            <a:spLocks noGrp="1"/>
          </p:cNvSpPr>
          <p:nvPr>
            <p:ph type="title"/>
          </p:nvPr>
        </p:nvSpPr>
        <p:spPr>
          <a:xfrm>
            <a:off x="457200" y="668049"/>
            <a:ext cx="768503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3F3930-F8C8-43B1-BC1A-6264F4ACB2E1}"/>
              </a:ext>
            </a:extLst>
          </p:cNvPr>
          <p:cNvSpPr>
            <a:spLocks noGrp="1"/>
          </p:cNvSpPr>
          <p:nvPr>
            <p:ph type="body" idx="1"/>
          </p:nvPr>
        </p:nvSpPr>
        <p:spPr>
          <a:xfrm>
            <a:off x="457200" y="2096713"/>
            <a:ext cx="7685037" cy="40802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F4F2F7-3ECA-43D7-BFF3-FBB407AEAB46}"/>
              </a:ext>
            </a:extLst>
          </p:cNvPr>
          <p:cNvSpPr>
            <a:spLocks noGrp="1"/>
          </p:cNvSpPr>
          <p:nvPr>
            <p:ph type="dt" sz="half" idx="2"/>
          </p:nvPr>
        </p:nvSpPr>
        <p:spPr>
          <a:xfrm>
            <a:off x="457200" y="6356350"/>
            <a:ext cx="27432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fld id="{D208048B-57AF-4F53-BC84-8E0A1033FBEC}" type="datetimeFigureOut">
              <a:rPr lang="en-US" smtClean="0"/>
              <a:pPr/>
              <a:t>4/15/25</a:t>
            </a:fld>
            <a:endParaRPr lang="en-US" dirty="0"/>
          </a:p>
        </p:txBody>
      </p:sp>
      <p:sp>
        <p:nvSpPr>
          <p:cNvPr id="5" name="Footer Placeholder 4">
            <a:extLst>
              <a:ext uri="{FF2B5EF4-FFF2-40B4-BE49-F238E27FC236}">
                <a16:creationId xmlns:a16="http://schemas.microsoft.com/office/drawing/2014/main" id="{1D3A193F-0B61-43DD-8E45-EFEAC43E3826}"/>
              </a:ext>
            </a:extLst>
          </p:cNvPr>
          <p:cNvSpPr>
            <a:spLocks noGrp="1"/>
          </p:cNvSpPr>
          <p:nvPr>
            <p:ph type="ftr" sz="quarter" idx="3"/>
          </p:nvPr>
        </p:nvSpPr>
        <p:spPr>
          <a:xfrm>
            <a:off x="457200" y="155448"/>
            <a:ext cx="41148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4625961-D3A8-4945-AEE4-EE1952DBDCAE}"/>
              </a:ext>
            </a:extLst>
          </p:cNvPr>
          <p:cNvSpPr>
            <a:spLocks noGrp="1"/>
          </p:cNvSpPr>
          <p:nvPr>
            <p:ph type="sldNum" sz="quarter" idx="4"/>
          </p:nvPr>
        </p:nvSpPr>
        <p:spPr>
          <a:xfrm>
            <a:off x="10954512" y="6355080"/>
            <a:ext cx="795528" cy="365760"/>
          </a:xfrm>
          <a:prstGeom prst="rect">
            <a:avLst/>
          </a:prstGeom>
        </p:spPr>
        <p:txBody>
          <a:bodyPr vert="horz" lIns="91440" tIns="45720" rIns="91440" bIns="45720" rtlCol="0" anchor="ctr"/>
          <a:lstStyle>
            <a:lvl1pPr algn="r">
              <a:defRPr sz="1000" spc="110" baseline="0">
                <a:solidFill>
                  <a:schemeClr val="tx1">
                    <a:tint val="75000"/>
                  </a:schemeClr>
                </a:solidFill>
              </a:defRPr>
            </a:lvl1pPr>
          </a:lstStyle>
          <a:p>
            <a:fld id="{BD8A8A1B-4E1E-43EF-8A39-7D4A3879B941}" type="slidenum">
              <a:rPr lang="en-US" smtClean="0"/>
              <a:pPr/>
              <a:t>‹#›</a:t>
            </a:fld>
            <a:endParaRPr lang="en-US" dirty="0"/>
          </a:p>
        </p:txBody>
      </p:sp>
    </p:spTree>
    <p:extLst>
      <p:ext uri="{BB962C8B-B14F-4D97-AF65-F5344CB8AC3E}">
        <p14:creationId xmlns:p14="http://schemas.microsoft.com/office/powerpoint/2010/main" val="3990268821"/>
      </p:ext>
    </p:extLst>
  </p:cSld>
  <p:clrMap bg1="dk1" tx1="lt1" bg2="dk2" tx2="lt2" accent1="accent1" accent2="accent2" accent3="accent3" accent4="accent4" accent5="accent5" accent6="accent6" hlink="hlink" folHlink="folHlink"/>
  <p:sldLayoutIdLst>
    <p:sldLayoutId id="2147483724" r:id="rId1"/>
    <p:sldLayoutId id="2147483714" r:id="rId2"/>
    <p:sldLayoutId id="2147483715" r:id="rId3"/>
    <p:sldLayoutId id="2147483716" r:id="rId4"/>
    <p:sldLayoutId id="2147483717" r:id="rId5"/>
    <p:sldLayoutId id="2147483718" r:id="rId6"/>
    <p:sldLayoutId id="2147483723" r:id="rId7"/>
    <p:sldLayoutId id="2147483719" r:id="rId8"/>
    <p:sldLayoutId id="2147483720" r:id="rId9"/>
    <p:sldLayoutId id="2147483721" r:id="rId10"/>
    <p:sldLayoutId id="214748372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jpeg"/><Relationship Id="rId7" Type="http://schemas.openxmlformats.org/officeDocument/2006/relationships/diagramColors" Target="../diagrams/colors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jpeg"/><Relationship Id="rId7" Type="http://schemas.openxmlformats.org/officeDocument/2006/relationships/diagramColors" Target="../diagrams/colors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Background Fill">
            <a:extLst>
              <a:ext uri="{FF2B5EF4-FFF2-40B4-BE49-F238E27FC236}">
                <a16:creationId xmlns:a16="http://schemas.microsoft.com/office/drawing/2014/main" id="{B6D694DB-A3FC-4F14-A225-17BEBA44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9525" cap="flat">
            <a:noFill/>
            <a:prstDash val="solid"/>
            <a:miter/>
          </a:ln>
        </p:spPr>
        <p:txBody>
          <a:bodyPr rtlCol="0" anchor="ctr"/>
          <a:lstStyle/>
          <a:p>
            <a:endParaRPr lang="en-US">
              <a:solidFill>
                <a:schemeClr val="tx1"/>
              </a:solidFill>
            </a:endParaRPr>
          </a:p>
        </p:txBody>
      </p:sp>
      <p:pic>
        <p:nvPicPr>
          <p:cNvPr id="4" name="Picture 3" descr="Wavy 3D art">
            <a:extLst>
              <a:ext uri="{FF2B5EF4-FFF2-40B4-BE49-F238E27FC236}">
                <a16:creationId xmlns:a16="http://schemas.microsoft.com/office/drawing/2014/main" id="{761F0060-CD70-E6DD-14E2-0A7EE455CC5C}"/>
              </a:ext>
            </a:extLst>
          </p:cNvPr>
          <p:cNvPicPr>
            <a:picLocks noChangeAspect="1"/>
          </p:cNvPicPr>
          <p:nvPr/>
        </p:nvPicPr>
        <p:blipFill rotWithShape="1">
          <a:blip r:embed="rId2">
            <a:alphaModFix amt="60000"/>
          </a:blip>
          <a:srcRect t="20441" r="-1" b="6959"/>
          <a:stretch/>
        </p:blipFill>
        <p:spPr>
          <a:xfrm>
            <a:off x="20" y="10"/>
            <a:ext cx="12188921" cy="6857990"/>
          </a:xfrm>
          <a:prstGeom prst="rect">
            <a:avLst/>
          </a:prstGeom>
        </p:spPr>
      </p:pic>
      <p:sp>
        <p:nvSpPr>
          <p:cNvPr id="2" name="Title 1">
            <a:extLst>
              <a:ext uri="{FF2B5EF4-FFF2-40B4-BE49-F238E27FC236}">
                <a16:creationId xmlns:a16="http://schemas.microsoft.com/office/drawing/2014/main" id="{91BAF43A-7D26-6D37-931D-E0390025859C}"/>
              </a:ext>
            </a:extLst>
          </p:cNvPr>
          <p:cNvSpPr>
            <a:spLocks noGrp="1"/>
          </p:cNvSpPr>
          <p:nvPr>
            <p:ph type="ctrTitle"/>
          </p:nvPr>
        </p:nvSpPr>
        <p:spPr>
          <a:xfrm>
            <a:off x="3164583" y="686020"/>
            <a:ext cx="5859787" cy="2742980"/>
          </a:xfrm>
        </p:spPr>
        <p:txBody>
          <a:bodyPr>
            <a:normAutofit/>
          </a:bodyPr>
          <a:lstStyle/>
          <a:p>
            <a:pPr algn="ctr"/>
            <a:r>
              <a:rPr lang="en-US" dirty="0">
                <a:solidFill>
                  <a:srgbClr val="FFFFFF"/>
                </a:solidFill>
              </a:rPr>
              <a:t>Patient Case Presentation </a:t>
            </a:r>
          </a:p>
        </p:txBody>
      </p:sp>
      <p:sp>
        <p:nvSpPr>
          <p:cNvPr id="3" name="Subtitle 2">
            <a:extLst>
              <a:ext uri="{FF2B5EF4-FFF2-40B4-BE49-F238E27FC236}">
                <a16:creationId xmlns:a16="http://schemas.microsoft.com/office/drawing/2014/main" id="{3F283DE7-D3FE-B6F0-FA3B-323743DF2E21}"/>
              </a:ext>
            </a:extLst>
          </p:cNvPr>
          <p:cNvSpPr>
            <a:spLocks noGrp="1"/>
          </p:cNvSpPr>
          <p:nvPr>
            <p:ph type="subTitle" idx="1"/>
          </p:nvPr>
        </p:nvSpPr>
        <p:spPr>
          <a:xfrm>
            <a:off x="3164583" y="3602038"/>
            <a:ext cx="5859787" cy="2569942"/>
          </a:xfrm>
        </p:spPr>
        <p:txBody>
          <a:bodyPr>
            <a:normAutofit/>
          </a:bodyPr>
          <a:lstStyle/>
          <a:p>
            <a:pPr algn="ctr"/>
            <a:r>
              <a:rPr lang="en-US" dirty="0">
                <a:solidFill>
                  <a:srgbClr val="FFFFFF"/>
                </a:solidFill>
              </a:rPr>
              <a:t>University of Mary </a:t>
            </a:r>
          </a:p>
          <a:p>
            <a:pPr algn="ctr"/>
            <a:r>
              <a:rPr lang="en-US" dirty="0">
                <a:solidFill>
                  <a:srgbClr val="FFFFFF"/>
                </a:solidFill>
              </a:rPr>
              <a:t>Cassidy Freeman, RN, BSN, DNP-S</a:t>
            </a:r>
          </a:p>
        </p:txBody>
      </p:sp>
      <p:grpSp>
        <p:nvGrpSpPr>
          <p:cNvPr id="11" name="Group 10">
            <a:extLst>
              <a:ext uri="{FF2B5EF4-FFF2-40B4-BE49-F238E27FC236}">
                <a16:creationId xmlns:a16="http://schemas.microsoft.com/office/drawing/2014/main" id="{3A87D413-7BAA-462C-B2E4-D3E7F1B8498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00855" y="0"/>
            <a:ext cx="1891145" cy="5600700"/>
            <a:chOff x="10300855" y="0"/>
            <a:chExt cx="1891145" cy="5600700"/>
          </a:xfrm>
        </p:grpSpPr>
        <p:sp>
          <p:nvSpPr>
            <p:cNvPr id="12" name="Oval 11">
              <a:extLst>
                <a:ext uri="{FF2B5EF4-FFF2-40B4-BE49-F238E27FC236}">
                  <a16:creationId xmlns:a16="http://schemas.microsoft.com/office/drawing/2014/main" id="{7C2E2750-B9DE-455A-B750-2FAFF87D80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Graphic 9">
              <a:extLst>
                <a:ext uri="{FF2B5EF4-FFF2-40B4-BE49-F238E27FC236}">
                  <a16:creationId xmlns:a16="http://schemas.microsoft.com/office/drawing/2014/main" id="{A77A1618-AFD3-49E5-A4AC-89FA51FA99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4" name="Freeform: Shape 13">
              <a:extLst>
                <a:ext uri="{FF2B5EF4-FFF2-40B4-BE49-F238E27FC236}">
                  <a16:creationId xmlns:a16="http://schemas.microsoft.com/office/drawing/2014/main" id="{DA76DC57-ED9C-40FB-A897-CDD7D62229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5" name="Freeform: Shape 14">
              <a:extLst>
                <a:ext uri="{FF2B5EF4-FFF2-40B4-BE49-F238E27FC236}">
                  <a16:creationId xmlns:a16="http://schemas.microsoft.com/office/drawing/2014/main" id="{6BB714E6-B071-4696-ACD5-A9A96F9299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6" name="Graphic 9">
              <a:extLst>
                <a:ext uri="{FF2B5EF4-FFF2-40B4-BE49-F238E27FC236}">
                  <a16:creationId xmlns:a16="http://schemas.microsoft.com/office/drawing/2014/main" id="{A303CB3D-0086-4A58-BDAE-F18B143EE4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7" name="Graphic 9">
              <a:extLst>
                <a:ext uri="{FF2B5EF4-FFF2-40B4-BE49-F238E27FC236}">
                  <a16:creationId xmlns:a16="http://schemas.microsoft.com/office/drawing/2014/main" id="{8AB02D57-74BD-4B38-94E0-EF2F291E0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Tree>
    <p:extLst>
      <p:ext uri="{BB962C8B-B14F-4D97-AF65-F5344CB8AC3E}">
        <p14:creationId xmlns:p14="http://schemas.microsoft.com/office/powerpoint/2010/main" val="225027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Freeform: Shape 14">
              <a:extLst>
                <a:ext uri="{FF2B5EF4-FFF2-40B4-BE49-F238E27FC236}">
                  <a16:creationId xmlns:a16="http://schemas.microsoft.com/office/drawing/2014/main" id="{C5B35ED4-0C31-4C8C-A45E-6A3EDEAB2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6" name="Freeform: Shape 15">
              <a:extLst>
                <a:ext uri="{FF2B5EF4-FFF2-40B4-BE49-F238E27FC236}">
                  <a16:creationId xmlns:a16="http://schemas.microsoft.com/office/drawing/2014/main" id="{B40A1EF3-FA93-48F4-9F82-BC0C796357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20"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rtlCol="0" anchor="ctr"/>
          <a:lstStyle/>
          <a:p>
            <a:endParaRPr lang="en-US" dirty="0"/>
          </a:p>
        </p:txBody>
      </p:sp>
      <p:sp>
        <p:nvSpPr>
          <p:cNvPr id="22" name="Background Fill">
            <a:extLst>
              <a:ext uri="{FF2B5EF4-FFF2-40B4-BE49-F238E27FC236}">
                <a16:creationId xmlns:a16="http://schemas.microsoft.com/office/drawing/2014/main" id="{B6D694DB-A3FC-4F14-A225-17BEBA44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9525" cap="flat">
            <a:noFill/>
            <a:prstDash val="solid"/>
            <a:miter/>
          </a:ln>
        </p:spPr>
        <p:txBody>
          <a:bodyPr rtlCol="0" anchor="ctr"/>
          <a:lstStyle/>
          <a:p>
            <a:endParaRPr lang="en-US">
              <a:solidFill>
                <a:schemeClr val="tx1"/>
              </a:solidFill>
            </a:endParaRPr>
          </a:p>
        </p:txBody>
      </p:sp>
      <p:pic>
        <p:nvPicPr>
          <p:cNvPr id="5" name="Picture 4" descr="Scientist pipetting a sample into a petri dish">
            <a:extLst>
              <a:ext uri="{FF2B5EF4-FFF2-40B4-BE49-F238E27FC236}">
                <a16:creationId xmlns:a16="http://schemas.microsoft.com/office/drawing/2014/main" id="{BA057D42-73D7-65F0-BEEA-89A67FB084BA}"/>
              </a:ext>
            </a:extLst>
          </p:cNvPr>
          <p:cNvPicPr>
            <a:picLocks noChangeAspect="1"/>
          </p:cNvPicPr>
          <p:nvPr/>
        </p:nvPicPr>
        <p:blipFill rotWithShape="1">
          <a:blip r:embed="rId4">
            <a:alphaModFix/>
          </a:blip>
          <a:srcRect r="-1" b="24980"/>
          <a:stretch/>
        </p:blipFill>
        <p:spPr>
          <a:xfrm>
            <a:off x="1530" y="10"/>
            <a:ext cx="12188941" cy="6857990"/>
          </a:xfrm>
          <a:prstGeom prst="rect">
            <a:avLst/>
          </a:prstGeom>
        </p:spPr>
      </p:pic>
      <p:sp>
        <p:nvSpPr>
          <p:cNvPr id="24" name="Rectangle 23">
            <a:extLst>
              <a:ext uri="{FF2B5EF4-FFF2-40B4-BE49-F238E27FC236}">
                <a16:creationId xmlns:a16="http://schemas.microsoft.com/office/drawing/2014/main" id="{6233B4D5-2565-4CC0-A9B1-C9EA9E9DE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89239" y="-389238"/>
            <a:ext cx="6858000" cy="7636476"/>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335BB6-DF65-6459-A360-FF8F8954F13C}"/>
              </a:ext>
            </a:extLst>
          </p:cNvPr>
          <p:cNvSpPr>
            <a:spLocks noGrp="1"/>
          </p:cNvSpPr>
          <p:nvPr>
            <p:ph type="title"/>
          </p:nvPr>
        </p:nvSpPr>
        <p:spPr>
          <a:xfrm>
            <a:off x="457199" y="1122363"/>
            <a:ext cx="5638801" cy="2387600"/>
          </a:xfrm>
        </p:spPr>
        <p:txBody>
          <a:bodyPr vert="horz" lIns="91440" tIns="45720" rIns="91440" bIns="45720" rtlCol="0" anchor="b">
            <a:normAutofit/>
          </a:bodyPr>
          <a:lstStyle/>
          <a:p>
            <a:r>
              <a:rPr lang="en-US" sz="4200">
                <a:solidFill>
                  <a:srgbClr val="FFFFFF"/>
                </a:solidFill>
              </a:rPr>
              <a:t>What other tests could have been done for elevated liver enzymes?</a:t>
            </a:r>
          </a:p>
        </p:txBody>
      </p:sp>
    </p:spTree>
    <p:extLst>
      <p:ext uri="{BB962C8B-B14F-4D97-AF65-F5344CB8AC3E}">
        <p14:creationId xmlns:p14="http://schemas.microsoft.com/office/powerpoint/2010/main" val="4049918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Background Fill">
            <a:extLst>
              <a:ext uri="{FF2B5EF4-FFF2-40B4-BE49-F238E27FC236}">
                <a16:creationId xmlns:a16="http://schemas.microsoft.com/office/drawing/2014/main" id="{471A3572-4543-4883-A749-0458CD870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4036AB30-180B-4ED5-A38B-175705419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p:nvSpPr>
          <p:cNvPr id="13" name="Background Leaf">
            <a:extLst>
              <a:ext uri="{FF2B5EF4-FFF2-40B4-BE49-F238E27FC236}">
                <a16:creationId xmlns:a16="http://schemas.microsoft.com/office/drawing/2014/main" id="{E00BDB36-26F9-4870-887D-DBEBE42AD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04504" y="-5716"/>
            <a:ext cx="8284448" cy="6858000"/>
          </a:xfrm>
          <a:custGeom>
            <a:avLst/>
            <a:gdLst>
              <a:gd name="connsiteX0" fmla="*/ 0 w 8284448"/>
              <a:gd name="connsiteY0" fmla="*/ 0 h 6858000"/>
              <a:gd name="connsiteX1" fmla="*/ 5949669 w 8284448"/>
              <a:gd name="connsiteY1" fmla="*/ 0 h 6858000"/>
              <a:gd name="connsiteX2" fmla="*/ 6097735 w 8284448"/>
              <a:gd name="connsiteY2" fmla="*/ 77067 h 6858000"/>
              <a:gd name="connsiteX3" fmla="*/ 8284448 w 8284448"/>
              <a:gd name="connsiteY3" fmla="*/ 3810917 h 6858000"/>
              <a:gd name="connsiteX4" fmla="*/ 8284448 w 8284448"/>
              <a:gd name="connsiteY4" fmla="*/ 6858000 h 6858000"/>
              <a:gd name="connsiteX5" fmla="*/ 1225332 w 8284448"/>
              <a:gd name="connsiteY5" fmla="*/ 6858000 h 6858000"/>
              <a:gd name="connsiteX6" fmla="*/ 1163726 w 8284448"/>
              <a:gd name="connsiteY6" fmla="*/ 6801098 h 6858000"/>
              <a:gd name="connsiteX7" fmla="*/ 24800 w 8284448"/>
              <a:gd name="connsiteY7" fmla="*/ 4654257 h 6858000"/>
              <a:gd name="connsiteX8" fmla="*/ 0 w 8284448"/>
              <a:gd name="connsiteY8" fmla="*/ 448911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4448" h="6858000">
                <a:moveTo>
                  <a:pt x="0" y="0"/>
                </a:moveTo>
                <a:lnTo>
                  <a:pt x="5949669" y="0"/>
                </a:lnTo>
                <a:lnTo>
                  <a:pt x="6097735" y="77067"/>
                </a:lnTo>
                <a:cubicBezTo>
                  <a:pt x="7400247" y="796137"/>
                  <a:pt x="8284448" y="2198576"/>
                  <a:pt x="8284448" y="3810917"/>
                </a:cubicBezTo>
                <a:lnTo>
                  <a:pt x="8284448" y="6858000"/>
                </a:lnTo>
                <a:lnTo>
                  <a:pt x="1225332" y="6858000"/>
                </a:lnTo>
                <a:lnTo>
                  <a:pt x="1163726" y="6801098"/>
                </a:lnTo>
                <a:cubicBezTo>
                  <a:pt x="596622" y="6224771"/>
                  <a:pt x="191778" y="5483545"/>
                  <a:pt x="24800" y="4654257"/>
                </a:cubicBezTo>
                <a:lnTo>
                  <a:pt x="0" y="4489113"/>
                </a:lnTo>
                <a:close/>
              </a:path>
            </a:pathLst>
          </a:custGeom>
          <a:solidFill>
            <a:schemeClr val="bg2">
              <a:alpha val="30000"/>
            </a:schemeClr>
          </a:solidFill>
          <a:ln w="9525" cap="flat">
            <a:noFill/>
            <a:prstDash val="solid"/>
            <a:miter/>
          </a:ln>
        </p:spPr>
        <p:txBody>
          <a:bodyPr wrap="square" rtlCol="0" anchor="ctr">
            <a:noAutofit/>
          </a:bodyPr>
          <a:lstStyle/>
          <a:p>
            <a:endParaRPr lang="en-US"/>
          </a:p>
        </p:txBody>
      </p:sp>
      <p:sp>
        <p:nvSpPr>
          <p:cNvPr id="15" name="Texture">
            <a:extLst>
              <a:ext uri="{FF2B5EF4-FFF2-40B4-BE49-F238E27FC236}">
                <a16:creationId xmlns:a16="http://schemas.microsoft.com/office/drawing/2014/main" id="{DC83D935-436B-4F4D-A47B-4FD95E2C1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lIns="0" rIns="0" rtlCol="0" anchor="ctr"/>
          <a:lstStyle/>
          <a:p>
            <a:endParaRPr lang="en-US"/>
          </a:p>
        </p:txBody>
      </p:sp>
      <p:sp>
        <p:nvSpPr>
          <p:cNvPr id="2" name="Title 1">
            <a:extLst>
              <a:ext uri="{FF2B5EF4-FFF2-40B4-BE49-F238E27FC236}">
                <a16:creationId xmlns:a16="http://schemas.microsoft.com/office/drawing/2014/main" id="{C7DB8374-B47A-5EA6-5355-449F3D0AEC3A}"/>
              </a:ext>
            </a:extLst>
          </p:cNvPr>
          <p:cNvSpPr>
            <a:spLocks noGrp="1"/>
          </p:cNvSpPr>
          <p:nvPr>
            <p:ph type="title"/>
          </p:nvPr>
        </p:nvSpPr>
        <p:spPr>
          <a:xfrm>
            <a:off x="457200" y="668049"/>
            <a:ext cx="3313075" cy="5589741"/>
          </a:xfrm>
        </p:spPr>
        <p:txBody>
          <a:bodyPr>
            <a:normAutofit/>
          </a:bodyPr>
          <a:lstStyle/>
          <a:p>
            <a:r>
              <a:rPr lang="en-US" sz="3700"/>
              <a:t>Pathophysiology of Hematuria</a:t>
            </a:r>
          </a:p>
        </p:txBody>
      </p:sp>
      <p:graphicFrame>
        <p:nvGraphicFramePr>
          <p:cNvPr id="5" name="Content Placeholder 2">
            <a:extLst>
              <a:ext uri="{FF2B5EF4-FFF2-40B4-BE49-F238E27FC236}">
                <a16:creationId xmlns:a16="http://schemas.microsoft.com/office/drawing/2014/main" id="{D2B0AD77-2BF4-698E-D783-611F6F58CF24}"/>
              </a:ext>
            </a:extLst>
          </p:cNvPr>
          <p:cNvGraphicFramePr>
            <a:graphicFrameLocks noGrp="1"/>
          </p:cNvGraphicFramePr>
          <p:nvPr>
            <p:ph idx="1"/>
            <p:extLst>
              <p:ext uri="{D42A27DB-BD31-4B8C-83A1-F6EECF244321}">
                <p14:modId xmlns:p14="http://schemas.microsoft.com/office/powerpoint/2010/main" val="1698972683"/>
              </p:ext>
            </p:extLst>
          </p:nvPr>
        </p:nvGraphicFramePr>
        <p:xfrm>
          <a:off x="4866688" y="668048"/>
          <a:ext cx="6883352" cy="55089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id="{A5EF21FC-B8E1-AFA3-7317-2256C2C340C4}"/>
              </a:ext>
            </a:extLst>
          </p:cNvPr>
          <p:cNvSpPr txBox="1"/>
          <p:nvPr/>
        </p:nvSpPr>
        <p:spPr>
          <a:xfrm>
            <a:off x="9559065" y="6221106"/>
            <a:ext cx="2629887" cy="369332"/>
          </a:xfrm>
          <a:prstGeom prst="rect">
            <a:avLst/>
          </a:prstGeom>
          <a:noFill/>
        </p:spPr>
        <p:txBody>
          <a:bodyPr wrap="none" rtlCol="0">
            <a:spAutoFit/>
          </a:bodyPr>
          <a:lstStyle/>
          <a:p>
            <a:r>
              <a:rPr lang="en-US" dirty="0"/>
              <a:t>(Saleem &amp; </a:t>
            </a:r>
            <a:r>
              <a:rPr lang="en-US" dirty="0" err="1"/>
              <a:t>Hamawy</a:t>
            </a:r>
            <a:r>
              <a:rPr lang="en-US" dirty="0"/>
              <a:t>, 2022)</a:t>
            </a:r>
          </a:p>
        </p:txBody>
      </p:sp>
    </p:spTree>
    <p:extLst>
      <p:ext uri="{BB962C8B-B14F-4D97-AF65-F5344CB8AC3E}">
        <p14:creationId xmlns:p14="http://schemas.microsoft.com/office/powerpoint/2010/main" val="413269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51566" y="0"/>
            <a:ext cx="3840434" cy="6858000"/>
            <a:chOff x="8351565" y="0"/>
            <a:chExt cx="3840434" cy="6858000"/>
          </a:xfrm>
        </p:grpSpPr>
        <p:sp>
          <p:nvSpPr>
            <p:cNvPr id="15" name="Oval 14">
              <a:extLst>
                <a:ext uri="{FF2B5EF4-FFF2-40B4-BE49-F238E27FC236}">
                  <a16:creationId xmlns:a16="http://schemas.microsoft.com/office/drawing/2014/main" id="{D386E468-0048-46C4-ADDD-FBE7A6AE9F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6" name="Freeform: Shape 15">
              <a:extLst>
                <a:ext uri="{FF2B5EF4-FFF2-40B4-BE49-F238E27FC236}">
                  <a16:creationId xmlns:a16="http://schemas.microsoft.com/office/drawing/2014/main" id="{C5B35ED4-0C31-4C8C-A45E-6A3EDEAB2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7" name="Freeform: Shape 16">
              <a:extLst>
                <a:ext uri="{FF2B5EF4-FFF2-40B4-BE49-F238E27FC236}">
                  <a16:creationId xmlns:a16="http://schemas.microsoft.com/office/drawing/2014/main" id="{B40A1EF3-FA93-48F4-9F82-BC0C796357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8" name="Freeform: Shape 17">
              <a:extLst>
                <a:ext uri="{FF2B5EF4-FFF2-40B4-BE49-F238E27FC236}">
                  <a16:creationId xmlns:a16="http://schemas.microsoft.com/office/drawing/2014/main" id="{A985F09D-6969-44D0-B04F-4EDE0FEDA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9" name="Graphic 9">
              <a:extLst>
                <a:ext uri="{FF2B5EF4-FFF2-40B4-BE49-F238E27FC236}">
                  <a16:creationId xmlns:a16="http://schemas.microsoft.com/office/drawing/2014/main" id="{003913A0-A3C0-4ED8-8920-318068FBC4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21"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rtlCol="0" anchor="ctr"/>
          <a:lstStyle/>
          <a:p>
            <a:endParaRPr lang="en-US" dirty="0"/>
          </a:p>
        </p:txBody>
      </p:sp>
      <p:sp useBgFill="1">
        <p:nvSpPr>
          <p:cNvPr id="23" name="Background Fill">
            <a:extLst>
              <a:ext uri="{FF2B5EF4-FFF2-40B4-BE49-F238E27FC236}">
                <a16:creationId xmlns:a16="http://schemas.microsoft.com/office/drawing/2014/main" id="{A7971386-B2B0-4A38-8D3B-8CF23AAA6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25" name="Color Fill">
            <a:extLst>
              <a:ext uri="{FF2B5EF4-FFF2-40B4-BE49-F238E27FC236}">
                <a16:creationId xmlns:a16="http://schemas.microsoft.com/office/drawing/2014/main" id="{8BECD55C-E611-4BCD-B45E-BF01D62348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sp>
        <p:nvSpPr>
          <p:cNvPr id="27" name="Graphic 9">
            <a:extLst>
              <a:ext uri="{FF2B5EF4-FFF2-40B4-BE49-F238E27FC236}">
                <a16:creationId xmlns:a16="http://schemas.microsoft.com/office/drawing/2014/main" id="{1B8F0E52-7B96-44E2-BC48-F2D2BAC461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79" y="16681"/>
            <a:ext cx="6905281" cy="6827374"/>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rgbClr val="FFFFFF"/>
          </a:solidFill>
          <a:ln w="38100" cap="flat">
            <a:solidFill>
              <a:srgbClr val="F7F7F7"/>
            </a:solidFill>
            <a:prstDash val="solid"/>
            <a:miter/>
          </a:ln>
        </p:spPr>
        <p:txBody>
          <a:bodyPr rtlCol="0" anchor="ctr"/>
          <a:lstStyle/>
          <a:p>
            <a:endParaRPr lang="en-US" dirty="0"/>
          </a:p>
        </p:txBody>
      </p:sp>
      <p:sp>
        <p:nvSpPr>
          <p:cNvPr id="29" name="Texture">
            <a:extLst>
              <a:ext uri="{FF2B5EF4-FFF2-40B4-BE49-F238E27FC236}">
                <a16:creationId xmlns:a16="http://schemas.microsoft.com/office/drawing/2014/main" id="{0D29D77D-2D4E-4868-960B-BEDA724F5C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90ADF043-5698-717C-23DA-8F64FD73A4B3}"/>
              </a:ext>
            </a:extLst>
          </p:cNvPr>
          <p:cNvSpPr>
            <a:spLocks noGrp="1"/>
          </p:cNvSpPr>
          <p:nvPr>
            <p:ph type="title"/>
          </p:nvPr>
        </p:nvSpPr>
        <p:spPr>
          <a:xfrm>
            <a:off x="457200" y="676656"/>
            <a:ext cx="4563482" cy="3063240"/>
          </a:xfrm>
        </p:spPr>
        <p:txBody>
          <a:bodyPr vert="horz" lIns="91440" tIns="45720" rIns="91440" bIns="45720" rtlCol="0" anchor="b">
            <a:normAutofit/>
          </a:bodyPr>
          <a:lstStyle/>
          <a:p>
            <a:r>
              <a:rPr lang="en-US" sz="5400"/>
              <a:t>Diagnostic Pathway for Hematuria</a:t>
            </a:r>
          </a:p>
        </p:txBody>
      </p:sp>
      <p:pic>
        <p:nvPicPr>
          <p:cNvPr id="5" name="Content Placeholder 4" descr="A diagram of a company&#10;&#10;Description automatically generated">
            <a:extLst>
              <a:ext uri="{FF2B5EF4-FFF2-40B4-BE49-F238E27FC236}">
                <a16:creationId xmlns:a16="http://schemas.microsoft.com/office/drawing/2014/main" id="{40099788-41D5-A1A2-2DE9-E8243E74F0B9}"/>
              </a:ext>
            </a:extLst>
          </p:cNvPr>
          <p:cNvPicPr>
            <a:picLocks noGrp="1" noChangeAspect="1"/>
          </p:cNvPicPr>
          <p:nvPr>
            <p:ph idx="1"/>
          </p:nvPr>
        </p:nvPicPr>
        <p:blipFill>
          <a:blip r:embed="rId4"/>
          <a:stretch>
            <a:fillRect/>
          </a:stretch>
        </p:blipFill>
        <p:spPr>
          <a:xfrm>
            <a:off x="6602448" y="1328791"/>
            <a:ext cx="4610529" cy="4495264"/>
          </a:xfrm>
          <a:prstGeom prst="rect">
            <a:avLst/>
          </a:prstGeom>
        </p:spPr>
      </p:pic>
      <p:sp>
        <p:nvSpPr>
          <p:cNvPr id="6" name="TextBox 5">
            <a:extLst>
              <a:ext uri="{FF2B5EF4-FFF2-40B4-BE49-F238E27FC236}">
                <a16:creationId xmlns:a16="http://schemas.microsoft.com/office/drawing/2014/main" id="{0968B69B-749B-17F2-15CA-217B85E88DE2}"/>
              </a:ext>
            </a:extLst>
          </p:cNvPr>
          <p:cNvSpPr txBox="1"/>
          <p:nvPr/>
        </p:nvSpPr>
        <p:spPr>
          <a:xfrm>
            <a:off x="207328" y="6210434"/>
            <a:ext cx="2806995" cy="369332"/>
          </a:xfrm>
          <a:prstGeom prst="rect">
            <a:avLst/>
          </a:prstGeom>
          <a:noFill/>
        </p:spPr>
        <p:txBody>
          <a:bodyPr wrap="square" rtlCol="0">
            <a:spAutoFit/>
          </a:bodyPr>
          <a:lstStyle/>
          <a:p>
            <a:r>
              <a:rPr lang="en-US" dirty="0"/>
              <a:t>(</a:t>
            </a:r>
            <a:r>
              <a:rPr lang="en-US" dirty="0" err="1"/>
              <a:t>Perazella</a:t>
            </a:r>
            <a:r>
              <a:rPr lang="en-US" dirty="0"/>
              <a:t> &amp; O’Leary, 2021)</a:t>
            </a:r>
          </a:p>
        </p:txBody>
      </p:sp>
    </p:spTree>
    <p:extLst>
      <p:ext uri="{BB962C8B-B14F-4D97-AF65-F5344CB8AC3E}">
        <p14:creationId xmlns:p14="http://schemas.microsoft.com/office/powerpoint/2010/main" val="1499770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1A354-7878-E83E-8778-18876E25610B}"/>
              </a:ext>
            </a:extLst>
          </p:cNvPr>
          <p:cNvSpPr>
            <a:spLocks noGrp="1"/>
          </p:cNvSpPr>
          <p:nvPr>
            <p:ph type="title"/>
          </p:nvPr>
        </p:nvSpPr>
        <p:spPr/>
        <p:txBody>
          <a:bodyPr/>
          <a:lstStyle/>
          <a:p>
            <a:r>
              <a:rPr lang="en-US" dirty="0"/>
              <a:t>Elevated liver enzymes</a:t>
            </a:r>
          </a:p>
        </p:txBody>
      </p:sp>
      <p:sp>
        <p:nvSpPr>
          <p:cNvPr id="3" name="Content Placeholder 2">
            <a:extLst>
              <a:ext uri="{FF2B5EF4-FFF2-40B4-BE49-F238E27FC236}">
                <a16:creationId xmlns:a16="http://schemas.microsoft.com/office/drawing/2014/main" id="{D2657D71-CB1C-D06D-319B-C26122546A22}"/>
              </a:ext>
            </a:extLst>
          </p:cNvPr>
          <p:cNvSpPr>
            <a:spLocks noGrp="1"/>
          </p:cNvSpPr>
          <p:nvPr>
            <p:ph idx="1"/>
          </p:nvPr>
        </p:nvSpPr>
        <p:spPr/>
        <p:txBody>
          <a:bodyPr/>
          <a:lstStyle/>
          <a:p>
            <a:r>
              <a:rPr lang="en-US" dirty="0"/>
              <a:t>Found in 8% of general population</a:t>
            </a:r>
          </a:p>
          <a:p>
            <a:r>
              <a:rPr lang="en-US" dirty="0"/>
              <a:t>Mild = AST and/or ALT elevation is 2-5 times the upper limit of normal. </a:t>
            </a:r>
          </a:p>
          <a:p>
            <a:r>
              <a:rPr lang="en-US" dirty="0"/>
              <a:t>This patient has ALT-predominant elevation at 137. </a:t>
            </a:r>
          </a:p>
          <a:p>
            <a:pPr lvl="1"/>
            <a:r>
              <a:rPr lang="en-US" dirty="0"/>
              <a:t>This is indicative of acute or chronic viral hepatitis, steatohepatitis, acute Budd-Chiari syndrome, ischemic hepatitis, autoimmune, hemochromatosis, alpha 1-antitrypsin deficiency, Wilson disease, Celiac disease.</a:t>
            </a:r>
          </a:p>
        </p:txBody>
      </p:sp>
      <p:sp>
        <p:nvSpPr>
          <p:cNvPr id="4" name="TextBox 3">
            <a:extLst>
              <a:ext uri="{FF2B5EF4-FFF2-40B4-BE49-F238E27FC236}">
                <a16:creationId xmlns:a16="http://schemas.microsoft.com/office/drawing/2014/main" id="{F0A94D4F-59C3-67DD-D2D7-E3898B9DA008}"/>
              </a:ext>
            </a:extLst>
          </p:cNvPr>
          <p:cNvSpPr txBox="1"/>
          <p:nvPr/>
        </p:nvSpPr>
        <p:spPr>
          <a:xfrm>
            <a:off x="254000" y="6280064"/>
            <a:ext cx="2127505" cy="369332"/>
          </a:xfrm>
          <a:prstGeom prst="rect">
            <a:avLst/>
          </a:prstGeom>
          <a:noFill/>
        </p:spPr>
        <p:txBody>
          <a:bodyPr wrap="none" rtlCol="0">
            <a:spAutoFit/>
          </a:bodyPr>
          <a:lstStyle/>
          <a:p>
            <a:r>
              <a:rPr lang="en-US" dirty="0"/>
              <a:t>(O’Hara et al., 2023)</a:t>
            </a:r>
          </a:p>
        </p:txBody>
      </p:sp>
    </p:spTree>
    <p:extLst>
      <p:ext uri="{BB962C8B-B14F-4D97-AF65-F5344CB8AC3E}">
        <p14:creationId xmlns:p14="http://schemas.microsoft.com/office/powerpoint/2010/main" val="3922593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p:nvSpPr>
          <p:cNvPr id="13"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494D990-74A8-940A-C9FE-54DBCAB2F167}"/>
              </a:ext>
            </a:extLst>
          </p:cNvPr>
          <p:cNvSpPr>
            <a:spLocks noGrp="1"/>
          </p:cNvSpPr>
          <p:nvPr>
            <p:ph type="title"/>
          </p:nvPr>
        </p:nvSpPr>
        <p:spPr>
          <a:xfrm>
            <a:off x="457200" y="668049"/>
            <a:ext cx="11187316" cy="1325563"/>
          </a:xfrm>
        </p:spPr>
        <p:txBody>
          <a:bodyPr>
            <a:normAutofit/>
          </a:bodyPr>
          <a:lstStyle/>
          <a:p>
            <a:r>
              <a:rPr lang="en-US"/>
              <a:t>Management Course to Date</a:t>
            </a:r>
          </a:p>
        </p:txBody>
      </p:sp>
      <p:graphicFrame>
        <p:nvGraphicFramePr>
          <p:cNvPr id="5" name="Content Placeholder 2">
            <a:extLst>
              <a:ext uri="{FF2B5EF4-FFF2-40B4-BE49-F238E27FC236}">
                <a16:creationId xmlns:a16="http://schemas.microsoft.com/office/drawing/2014/main" id="{6832988A-567C-A5CF-3F8B-409D1CD703D9}"/>
              </a:ext>
            </a:extLst>
          </p:cNvPr>
          <p:cNvGraphicFramePr>
            <a:graphicFrameLocks noGrp="1"/>
          </p:cNvGraphicFramePr>
          <p:nvPr>
            <p:ph idx="1"/>
            <p:extLst>
              <p:ext uri="{D42A27DB-BD31-4B8C-83A1-F6EECF244321}">
                <p14:modId xmlns:p14="http://schemas.microsoft.com/office/powerpoint/2010/main" val="3198077959"/>
              </p:ext>
            </p:extLst>
          </p:nvPr>
        </p:nvGraphicFramePr>
        <p:xfrm>
          <a:off x="457200" y="2097088"/>
          <a:ext cx="11187390" cy="40798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20370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Background Fill">
            <a:extLst>
              <a:ext uri="{FF2B5EF4-FFF2-40B4-BE49-F238E27FC236}">
                <a16:creationId xmlns:a16="http://schemas.microsoft.com/office/drawing/2014/main" id="{BA533261-94EC-4494-86AB-1382C73333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B06ABDF2-57ED-4DC5-BB96-62CEE5DBD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solidFill>
          <a:ln w="9525" cap="flat">
            <a:noFill/>
            <a:prstDash val="solid"/>
            <a:miter/>
          </a:ln>
        </p:spPr>
        <p:txBody>
          <a:bodyPr rtlCol="0" anchor="ctr"/>
          <a:lstStyle/>
          <a:p>
            <a:endParaRPr lang="en-US">
              <a:solidFill>
                <a:schemeClr val="bg2">
                  <a:lumMod val="75000"/>
                  <a:lumOff val="25000"/>
                </a:schemeClr>
              </a:solidFill>
            </a:endParaRPr>
          </a:p>
        </p:txBody>
      </p:sp>
      <p:sp>
        <p:nvSpPr>
          <p:cNvPr id="13" name="Color Fill">
            <a:extLst>
              <a:ext uri="{FF2B5EF4-FFF2-40B4-BE49-F238E27FC236}">
                <a16:creationId xmlns:a16="http://schemas.microsoft.com/office/drawing/2014/main" id="{06D5EDC2-3737-4DED-AB3C-B42358F815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useBgFill="1">
        <p:nvSpPr>
          <p:cNvPr id="15" name="Graphic 9">
            <a:extLst>
              <a:ext uri="{FF2B5EF4-FFF2-40B4-BE49-F238E27FC236}">
                <a16:creationId xmlns:a16="http://schemas.microsoft.com/office/drawing/2014/main" id="{089C1A08-A75B-45D5-8A9D-680682C13D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48410" y="0"/>
            <a:ext cx="6858000" cy="6858000"/>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ln w="9331" cap="flat">
            <a:noFill/>
            <a:prstDash val="solid"/>
            <a:miter/>
          </a:ln>
        </p:spPr>
        <p:txBody>
          <a:bodyPr rtlCol="0" anchor="ctr"/>
          <a:lstStyle/>
          <a:p>
            <a:endParaRPr lang="en-US"/>
          </a:p>
        </p:txBody>
      </p:sp>
      <p:sp>
        <p:nvSpPr>
          <p:cNvPr id="17" name="Texture">
            <a:extLst>
              <a:ext uri="{FF2B5EF4-FFF2-40B4-BE49-F238E27FC236}">
                <a16:creationId xmlns:a16="http://schemas.microsoft.com/office/drawing/2014/main" id="{51B4E1F8-DA38-44DA-8B73-7EC281F240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CEF3EAA-8D90-ABC3-5822-45DF0BB6F4E9}"/>
              </a:ext>
            </a:extLst>
          </p:cNvPr>
          <p:cNvSpPr>
            <a:spLocks noGrp="1"/>
          </p:cNvSpPr>
          <p:nvPr>
            <p:ph type="title"/>
          </p:nvPr>
        </p:nvSpPr>
        <p:spPr>
          <a:xfrm>
            <a:off x="457201" y="668049"/>
            <a:ext cx="4595834" cy="5594074"/>
          </a:xfrm>
        </p:spPr>
        <p:txBody>
          <a:bodyPr anchor="ctr">
            <a:normAutofit/>
          </a:bodyPr>
          <a:lstStyle/>
          <a:p>
            <a:r>
              <a:rPr lang="en-US">
                <a:solidFill>
                  <a:schemeClr val="bg1"/>
                </a:solidFill>
              </a:rPr>
              <a:t>Summary</a:t>
            </a:r>
          </a:p>
        </p:txBody>
      </p:sp>
      <p:graphicFrame>
        <p:nvGraphicFramePr>
          <p:cNvPr id="5" name="Content Placeholder 2">
            <a:extLst>
              <a:ext uri="{FF2B5EF4-FFF2-40B4-BE49-F238E27FC236}">
                <a16:creationId xmlns:a16="http://schemas.microsoft.com/office/drawing/2014/main" id="{BD5A4B5B-125C-CECE-581D-F0AA26A9B54E}"/>
              </a:ext>
            </a:extLst>
          </p:cNvPr>
          <p:cNvGraphicFramePr>
            <a:graphicFrameLocks noGrp="1"/>
          </p:cNvGraphicFramePr>
          <p:nvPr>
            <p:ph idx="1"/>
            <p:extLst>
              <p:ext uri="{D42A27DB-BD31-4B8C-83A1-F6EECF244321}">
                <p14:modId xmlns:p14="http://schemas.microsoft.com/office/powerpoint/2010/main" val="4088838835"/>
              </p:ext>
            </p:extLst>
          </p:nvPr>
        </p:nvGraphicFramePr>
        <p:xfrm>
          <a:off x="5805612" y="668049"/>
          <a:ext cx="5944427" cy="55940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808377"/>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51566" y="0"/>
            <a:ext cx="3840434" cy="6858000"/>
            <a:chOff x="8351565" y="0"/>
            <a:chExt cx="3840434" cy="6858000"/>
          </a:xfrm>
        </p:grpSpPr>
        <p:sp>
          <p:nvSpPr>
            <p:cNvPr id="15" name="Oval 14">
              <a:extLst>
                <a:ext uri="{FF2B5EF4-FFF2-40B4-BE49-F238E27FC236}">
                  <a16:creationId xmlns:a16="http://schemas.microsoft.com/office/drawing/2014/main" id="{D386E468-0048-46C4-ADDD-FBE7A6AE9F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6" name="Freeform: Shape 15">
              <a:extLst>
                <a:ext uri="{FF2B5EF4-FFF2-40B4-BE49-F238E27FC236}">
                  <a16:creationId xmlns:a16="http://schemas.microsoft.com/office/drawing/2014/main" id="{C5B35ED4-0C31-4C8C-A45E-6A3EDEAB2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7" name="Freeform: Shape 16">
              <a:extLst>
                <a:ext uri="{FF2B5EF4-FFF2-40B4-BE49-F238E27FC236}">
                  <a16:creationId xmlns:a16="http://schemas.microsoft.com/office/drawing/2014/main" id="{B40A1EF3-FA93-48F4-9F82-BC0C796357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8" name="Freeform: Shape 17">
              <a:extLst>
                <a:ext uri="{FF2B5EF4-FFF2-40B4-BE49-F238E27FC236}">
                  <a16:creationId xmlns:a16="http://schemas.microsoft.com/office/drawing/2014/main" id="{A985F09D-6969-44D0-B04F-4EDE0FEDA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9" name="Graphic 9">
              <a:extLst>
                <a:ext uri="{FF2B5EF4-FFF2-40B4-BE49-F238E27FC236}">
                  <a16:creationId xmlns:a16="http://schemas.microsoft.com/office/drawing/2014/main" id="{003913A0-A3C0-4ED8-8920-318068FBC4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21"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useBgFill="1">
        <p:nvSpPr>
          <p:cNvPr id="23" name="Background Fill">
            <a:extLst>
              <a:ext uri="{FF2B5EF4-FFF2-40B4-BE49-F238E27FC236}">
                <a16:creationId xmlns:a16="http://schemas.microsoft.com/office/drawing/2014/main" id="{A7971386-B2B0-4A38-8D3B-8CF23AAA6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25" name="Color Fill">
            <a:extLst>
              <a:ext uri="{FF2B5EF4-FFF2-40B4-BE49-F238E27FC236}">
                <a16:creationId xmlns:a16="http://schemas.microsoft.com/office/drawing/2014/main" id="{EB0BF642-CC8D-40B8-B1A3-69C16DA6F0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35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27" name="Group 26">
            <a:extLst>
              <a:ext uri="{FF2B5EF4-FFF2-40B4-BE49-F238E27FC236}">
                <a16:creationId xmlns:a16="http://schemas.microsoft.com/office/drawing/2014/main" id="{B67B259C-E970-475E-A299-204B638D8A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35972" y="-1"/>
            <a:ext cx="4090914" cy="6858001"/>
            <a:chOff x="7935972" y="-1"/>
            <a:chExt cx="4090914" cy="6858001"/>
          </a:xfrm>
        </p:grpSpPr>
        <p:sp>
          <p:nvSpPr>
            <p:cNvPr id="28" name="Oval 27">
              <a:extLst>
                <a:ext uri="{FF2B5EF4-FFF2-40B4-BE49-F238E27FC236}">
                  <a16:creationId xmlns:a16="http://schemas.microsoft.com/office/drawing/2014/main" id="{D56EA1DF-EF1E-4076-8298-3BBAF545F9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0769" y="756967"/>
              <a:ext cx="438100" cy="4381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Graphic 18">
              <a:extLst>
                <a:ext uri="{FF2B5EF4-FFF2-40B4-BE49-F238E27FC236}">
                  <a16:creationId xmlns:a16="http://schemas.microsoft.com/office/drawing/2014/main" id="{9788B8ED-D4C2-440F-B791-306069C6D3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35972" y="4013148"/>
              <a:ext cx="813897" cy="1240422"/>
            </a:xfrm>
            <a:custGeom>
              <a:avLst/>
              <a:gdLst>
                <a:gd name="connsiteX0" fmla="*/ 3413379 w 3413378"/>
                <a:gd name="connsiteY0" fmla="*/ 3266028 h 6532054"/>
                <a:gd name="connsiteX1" fmla="*/ 1706689 w 3413378"/>
                <a:gd name="connsiteY1" fmla="*/ 6532055 h 6532054"/>
                <a:gd name="connsiteX2" fmla="*/ 0 w 3413378"/>
                <a:gd name="connsiteY2" fmla="*/ 3266028 h 6532054"/>
                <a:gd name="connsiteX3" fmla="*/ 1706689 w 3413378"/>
                <a:gd name="connsiteY3" fmla="*/ 0 h 6532054"/>
                <a:gd name="connsiteX4" fmla="*/ 3413379 w 3413378"/>
                <a:gd name="connsiteY4" fmla="*/ 3266028 h 6532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3378" h="6532054">
                  <a:moveTo>
                    <a:pt x="3413379" y="3266028"/>
                  </a:moveTo>
                  <a:cubicBezTo>
                    <a:pt x="3413379" y="5069777"/>
                    <a:pt x="1706689" y="6532055"/>
                    <a:pt x="1706689" y="6532055"/>
                  </a:cubicBezTo>
                  <a:cubicBezTo>
                    <a:pt x="1706689" y="6532055"/>
                    <a:pt x="0" y="5069777"/>
                    <a:pt x="0" y="3266028"/>
                  </a:cubicBezTo>
                  <a:cubicBezTo>
                    <a:pt x="0" y="1462278"/>
                    <a:pt x="1706689" y="0"/>
                    <a:pt x="1706689" y="0"/>
                  </a:cubicBezTo>
                  <a:cubicBezTo>
                    <a:pt x="1706689" y="0"/>
                    <a:pt x="3413379" y="1462278"/>
                    <a:pt x="3413379" y="326602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30" name="Oval 29">
              <a:extLst>
                <a:ext uri="{FF2B5EF4-FFF2-40B4-BE49-F238E27FC236}">
                  <a16:creationId xmlns:a16="http://schemas.microsoft.com/office/drawing/2014/main" id="{FCBC0EDB-ABCF-45FA-9BCF-811363F498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012156" y="4526823"/>
              <a:ext cx="260714" cy="260714"/>
            </a:xfrm>
            <a:prstGeom prst="ellipse">
              <a:avLst/>
            </a:prstGeom>
            <a:solidFill>
              <a:schemeClr val="accent1">
                <a:lumMod val="60000"/>
                <a:lumOff val="40000"/>
              </a:schemeClr>
            </a:solidFill>
            <a:ln w="9331" cap="flat">
              <a:noFill/>
              <a:prstDash val="solid"/>
              <a:miter/>
            </a:ln>
          </p:spPr>
          <p:txBody>
            <a:bodyPr rtlCol="0" anchor="ctr"/>
            <a:lstStyle/>
            <a:p>
              <a:endParaRPr lang="en-US">
                <a:solidFill>
                  <a:schemeClr val="tx1"/>
                </a:solidFill>
              </a:endParaRPr>
            </a:p>
          </p:txBody>
        </p:sp>
        <p:sp>
          <p:nvSpPr>
            <p:cNvPr id="31" name="Graphic 9">
              <a:extLst>
                <a:ext uri="{FF2B5EF4-FFF2-40B4-BE49-F238E27FC236}">
                  <a16:creationId xmlns:a16="http://schemas.microsoft.com/office/drawing/2014/main" id="{4333C161-8E34-4286-B3F6-2058A7F66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08034" y="1148857"/>
              <a:ext cx="3467489" cy="354024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rgbClr val="FFFFFF"/>
            </a:solidFill>
            <a:ln w="38100" cap="flat">
              <a:solidFill>
                <a:srgbClr val="F7F7F7"/>
              </a:solid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D6595644-8A90-429B-B0A5-17963ACA70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08034" y="4793253"/>
              <a:ext cx="3518852" cy="2064747"/>
            </a:xfrm>
            <a:custGeom>
              <a:avLst/>
              <a:gdLst>
                <a:gd name="connsiteX0" fmla="*/ 1762010 w 3518852"/>
                <a:gd name="connsiteY0" fmla="*/ 0 h 2212102"/>
                <a:gd name="connsiteX1" fmla="*/ 3518852 w 3518852"/>
                <a:gd name="connsiteY1" fmla="*/ 0 h 2212102"/>
                <a:gd name="connsiteX2" fmla="*/ 3518852 w 3518852"/>
                <a:gd name="connsiteY2" fmla="*/ 1747195 h 2212102"/>
                <a:gd name="connsiteX3" fmla="*/ 3483055 w 3518852"/>
                <a:gd name="connsiteY3" fmla="*/ 2100355 h 2212102"/>
                <a:gd name="connsiteX4" fmla="*/ 3454163 w 3518852"/>
                <a:gd name="connsiteY4" fmla="*/ 2212102 h 2212102"/>
                <a:gd name="connsiteX5" fmla="*/ 0 w 3518852"/>
                <a:gd name="connsiteY5" fmla="*/ 2212102 h 2212102"/>
                <a:gd name="connsiteX6" fmla="*/ 0 w 3518852"/>
                <a:gd name="connsiteY6" fmla="*/ 1752335 h 2212102"/>
                <a:gd name="connsiteX7" fmla="*/ 1762010 w 3518852"/>
                <a:gd name="connsiteY7" fmla="*/ 0 h 2212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18852" h="2212102">
                  <a:moveTo>
                    <a:pt x="1762010" y="0"/>
                  </a:moveTo>
                  <a:lnTo>
                    <a:pt x="3518852" y="0"/>
                  </a:lnTo>
                  <a:lnTo>
                    <a:pt x="3518852" y="1747195"/>
                  </a:lnTo>
                  <a:cubicBezTo>
                    <a:pt x="3518852" y="1868170"/>
                    <a:pt x="3506526" y="1986282"/>
                    <a:pt x="3483055" y="2100355"/>
                  </a:cubicBezTo>
                  <a:lnTo>
                    <a:pt x="3454163" y="2212102"/>
                  </a:lnTo>
                  <a:lnTo>
                    <a:pt x="0" y="2212102"/>
                  </a:lnTo>
                  <a:lnTo>
                    <a:pt x="0" y="1752335"/>
                  </a:lnTo>
                  <a:cubicBezTo>
                    <a:pt x="0" y="784537"/>
                    <a:pt x="788868" y="0"/>
                    <a:pt x="1762010" y="0"/>
                  </a:cubicBezTo>
                  <a:close/>
                </a:path>
              </a:pathLst>
            </a:custGeom>
            <a:solidFill>
              <a:schemeClr val="accent4">
                <a:lumMod val="40000"/>
                <a:lumOff val="60000"/>
                <a:alpha val="30000"/>
              </a:schemeClr>
            </a:solidFill>
            <a:ln w="9525" cap="flat">
              <a:noFill/>
              <a:prstDash val="solid"/>
              <a:miter/>
            </a:ln>
          </p:spPr>
          <p:txBody>
            <a:bodyPr wrap="square" rtlCol="0" anchor="ctr">
              <a:noAutofit/>
            </a:bodyPr>
            <a:lstStyle/>
            <a:p>
              <a:endParaRPr lang="en-US" dirty="0"/>
            </a:p>
          </p:txBody>
        </p:sp>
        <p:sp>
          <p:nvSpPr>
            <p:cNvPr id="33" name="Freeform: Shape 32">
              <a:extLst>
                <a:ext uri="{FF2B5EF4-FFF2-40B4-BE49-F238E27FC236}">
                  <a16:creationId xmlns:a16="http://schemas.microsoft.com/office/drawing/2014/main" id="{743056A4-B55C-49CF-82A3-2ABE1399FC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08785" y="-1"/>
              <a:ext cx="3316434" cy="976017"/>
            </a:xfrm>
            <a:custGeom>
              <a:avLst/>
              <a:gdLst>
                <a:gd name="connsiteX0" fmla="*/ 0 w 2779229"/>
                <a:gd name="connsiteY0" fmla="*/ 0 h 817919"/>
                <a:gd name="connsiteX1" fmla="*/ 2779229 w 2779229"/>
                <a:gd name="connsiteY1" fmla="*/ 0 h 817919"/>
                <a:gd name="connsiteX2" fmla="*/ 2755430 w 2779229"/>
                <a:gd name="connsiteY2" fmla="*/ 49404 h 817919"/>
                <a:gd name="connsiteX3" fmla="*/ 1464180 w 2779229"/>
                <a:gd name="connsiteY3" fmla="*/ 817919 h 817919"/>
                <a:gd name="connsiteX4" fmla="*/ 0 w 2779229"/>
                <a:gd name="connsiteY4" fmla="*/ 817919 h 81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9229" h="817919">
                  <a:moveTo>
                    <a:pt x="0" y="0"/>
                  </a:moveTo>
                  <a:lnTo>
                    <a:pt x="2779229" y="0"/>
                  </a:lnTo>
                  <a:lnTo>
                    <a:pt x="2755430" y="49404"/>
                  </a:lnTo>
                  <a:cubicBezTo>
                    <a:pt x="2506760" y="507168"/>
                    <a:pt x="2021765" y="817919"/>
                    <a:pt x="1464180" y="817919"/>
                  </a:cubicBezTo>
                  <a:lnTo>
                    <a:pt x="0" y="817919"/>
                  </a:lnTo>
                  <a:close/>
                </a:path>
              </a:pathLst>
            </a:custGeom>
            <a:solidFill>
              <a:schemeClr val="accent1">
                <a:lumMod val="75000"/>
              </a:schemeClr>
            </a:solidFill>
            <a:ln w="9331" cap="flat">
              <a:noFill/>
              <a:prstDash val="solid"/>
              <a:miter/>
            </a:ln>
          </p:spPr>
          <p:txBody>
            <a:bodyPr rtlCol="0" anchor="ctr"/>
            <a:lstStyle/>
            <a:p>
              <a:endParaRPr lang="en-US"/>
            </a:p>
          </p:txBody>
        </p:sp>
      </p:grpSp>
      <p:sp>
        <p:nvSpPr>
          <p:cNvPr id="35" name="Texture">
            <a:extLst>
              <a:ext uri="{FF2B5EF4-FFF2-40B4-BE49-F238E27FC236}">
                <a16:creationId xmlns:a16="http://schemas.microsoft.com/office/drawing/2014/main" id="{0D29D77D-2D4E-4868-960B-BEDA724F5C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3BE08E7A-22BB-8286-C1CA-354DD32ABAE2}"/>
              </a:ext>
            </a:extLst>
          </p:cNvPr>
          <p:cNvSpPr>
            <a:spLocks noGrp="1"/>
          </p:cNvSpPr>
          <p:nvPr>
            <p:ph type="title"/>
          </p:nvPr>
        </p:nvSpPr>
        <p:spPr>
          <a:xfrm>
            <a:off x="457200" y="676656"/>
            <a:ext cx="7195752" cy="3063240"/>
          </a:xfrm>
        </p:spPr>
        <p:txBody>
          <a:bodyPr vert="horz" lIns="91440" tIns="45720" rIns="91440" bIns="45720" rtlCol="0" anchor="b">
            <a:normAutofit/>
          </a:bodyPr>
          <a:lstStyle/>
          <a:p>
            <a:r>
              <a:rPr lang="en-US" sz="5400"/>
              <a:t>Has anyone had a similar patient in their clinical rotation? If so, what was done differently? </a:t>
            </a:r>
          </a:p>
        </p:txBody>
      </p:sp>
      <p:pic>
        <p:nvPicPr>
          <p:cNvPr id="7" name="Graphic 6" descr="Document">
            <a:extLst>
              <a:ext uri="{FF2B5EF4-FFF2-40B4-BE49-F238E27FC236}">
                <a16:creationId xmlns:a16="http://schemas.microsoft.com/office/drawing/2014/main" id="{FA057776-B952-1FB3-3FC4-8A2859CC079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21955" y="1714499"/>
            <a:ext cx="2337747" cy="2337747"/>
          </a:xfrm>
          <a:prstGeom prst="rect">
            <a:avLst/>
          </a:prstGeom>
        </p:spPr>
      </p:pic>
    </p:spTree>
    <p:extLst>
      <p:ext uri="{BB962C8B-B14F-4D97-AF65-F5344CB8AC3E}">
        <p14:creationId xmlns:p14="http://schemas.microsoft.com/office/powerpoint/2010/main" val="3083528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3E86-A03B-F862-7050-70BBF69585DC}"/>
              </a:ext>
            </a:extLst>
          </p:cNvPr>
          <p:cNvSpPr>
            <a:spLocks noGrp="1"/>
          </p:cNvSpPr>
          <p:nvPr>
            <p:ph type="title"/>
          </p:nvPr>
        </p:nvSpPr>
        <p:spPr/>
        <p:txBody>
          <a:bodyPr/>
          <a:lstStyle/>
          <a:p>
            <a:r>
              <a:rPr lang="en-US"/>
              <a:t>References</a:t>
            </a:r>
          </a:p>
        </p:txBody>
      </p:sp>
      <p:graphicFrame>
        <p:nvGraphicFramePr>
          <p:cNvPr id="8" name="Rectangle 3">
            <a:extLst>
              <a:ext uri="{FF2B5EF4-FFF2-40B4-BE49-F238E27FC236}">
                <a16:creationId xmlns:a16="http://schemas.microsoft.com/office/drawing/2014/main" id="{10200411-E6B8-E876-1A78-BB435E215A3D}"/>
              </a:ext>
            </a:extLst>
          </p:cNvPr>
          <p:cNvGraphicFramePr>
            <a:graphicFrameLocks noGrp="1"/>
          </p:cNvGraphicFramePr>
          <p:nvPr>
            <p:ph idx="1"/>
          </p:nvPr>
        </p:nvGraphicFramePr>
        <p:xfrm>
          <a:off x="457200" y="1874681"/>
          <a:ext cx="11557000" cy="4524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0060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Background Fill">
            <a:extLst>
              <a:ext uri="{FF2B5EF4-FFF2-40B4-BE49-F238E27FC236}">
                <a16:creationId xmlns:a16="http://schemas.microsoft.com/office/drawing/2014/main" id="{471A3572-4543-4883-A749-0458CD870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4036AB30-180B-4ED5-A38B-175705419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p:nvSpPr>
          <p:cNvPr id="13" name="Background Leaf">
            <a:extLst>
              <a:ext uri="{FF2B5EF4-FFF2-40B4-BE49-F238E27FC236}">
                <a16:creationId xmlns:a16="http://schemas.microsoft.com/office/drawing/2014/main" id="{E00BDB36-26F9-4870-887D-DBEBE42AD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04504" y="-5716"/>
            <a:ext cx="8284448" cy="6858000"/>
          </a:xfrm>
          <a:custGeom>
            <a:avLst/>
            <a:gdLst>
              <a:gd name="connsiteX0" fmla="*/ 0 w 8284448"/>
              <a:gd name="connsiteY0" fmla="*/ 0 h 6858000"/>
              <a:gd name="connsiteX1" fmla="*/ 5949669 w 8284448"/>
              <a:gd name="connsiteY1" fmla="*/ 0 h 6858000"/>
              <a:gd name="connsiteX2" fmla="*/ 6097735 w 8284448"/>
              <a:gd name="connsiteY2" fmla="*/ 77067 h 6858000"/>
              <a:gd name="connsiteX3" fmla="*/ 8284448 w 8284448"/>
              <a:gd name="connsiteY3" fmla="*/ 3810917 h 6858000"/>
              <a:gd name="connsiteX4" fmla="*/ 8284448 w 8284448"/>
              <a:gd name="connsiteY4" fmla="*/ 6858000 h 6858000"/>
              <a:gd name="connsiteX5" fmla="*/ 1225332 w 8284448"/>
              <a:gd name="connsiteY5" fmla="*/ 6858000 h 6858000"/>
              <a:gd name="connsiteX6" fmla="*/ 1163726 w 8284448"/>
              <a:gd name="connsiteY6" fmla="*/ 6801098 h 6858000"/>
              <a:gd name="connsiteX7" fmla="*/ 24800 w 8284448"/>
              <a:gd name="connsiteY7" fmla="*/ 4654257 h 6858000"/>
              <a:gd name="connsiteX8" fmla="*/ 0 w 8284448"/>
              <a:gd name="connsiteY8" fmla="*/ 448911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4448" h="6858000">
                <a:moveTo>
                  <a:pt x="0" y="0"/>
                </a:moveTo>
                <a:lnTo>
                  <a:pt x="5949669" y="0"/>
                </a:lnTo>
                <a:lnTo>
                  <a:pt x="6097735" y="77067"/>
                </a:lnTo>
                <a:cubicBezTo>
                  <a:pt x="7400247" y="796137"/>
                  <a:pt x="8284448" y="2198576"/>
                  <a:pt x="8284448" y="3810917"/>
                </a:cubicBezTo>
                <a:lnTo>
                  <a:pt x="8284448" y="6858000"/>
                </a:lnTo>
                <a:lnTo>
                  <a:pt x="1225332" y="6858000"/>
                </a:lnTo>
                <a:lnTo>
                  <a:pt x="1163726" y="6801098"/>
                </a:lnTo>
                <a:cubicBezTo>
                  <a:pt x="596622" y="6224771"/>
                  <a:pt x="191778" y="5483545"/>
                  <a:pt x="24800" y="4654257"/>
                </a:cubicBezTo>
                <a:lnTo>
                  <a:pt x="0" y="4489113"/>
                </a:lnTo>
                <a:close/>
              </a:path>
            </a:pathLst>
          </a:custGeom>
          <a:solidFill>
            <a:schemeClr val="bg2">
              <a:alpha val="30000"/>
            </a:schemeClr>
          </a:solidFill>
          <a:ln w="9525" cap="flat">
            <a:noFill/>
            <a:prstDash val="solid"/>
            <a:miter/>
          </a:ln>
        </p:spPr>
        <p:txBody>
          <a:bodyPr wrap="square" rtlCol="0" anchor="ctr">
            <a:noAutofit/>
          </a:bodyPr>
          <a:lstStyle/>
          <a:p>
            <a:endParaRPr lang="en-US"/>
          </a:p>
        </p:txBody>
      </p:sp>
      <p:sp>
        <p:nvSpPr>
          <p:cNvPr id="15" name="Texture">
            <a:extLst>
              <a:ext uri="{FF2B5EF4-FFF2-40B4-BE49-F238E27FC236}">
                <a16:creationId xmlns:a16="http://schemas.microsoft.com/office/drawing/2014/main" id="{DC83D935-436B-4F4D-A47B-4FD95E2C1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lIns="0" rIns="0" rtlCol="0" anchor="ctr"/>
          <a:lstStyle/>
          <a:p>
            <a:endParaRPr lang="en-US"/>
          </a:p>
        </p:txBody>
      </p:sp>
      <p:sp>
        <p:nvSpPr>
          <p:cNvPr id="2" name="Title 1">
            <a:extLst>
              <a:ext uri="{FF2B5EF4-FFF2-40B4-BE49-F238E27FC236}">
                <a16:creationId xmlns:a16="http://schemas.microsoft.com/office/drawing/2014/main" id="{153E50F2-B6F7-CA67-A1E9-D79FE8E333EB}"/>
              </a:ext>
            </a:extLst>
          </p:cNvPr>
          <p:cNvSpPr>
            <a:spLocks noGrp="1"/>
          </p:cNvSpPr>
          <p:nvPr>
            <p:ph type="title"/>
          </p:nvPr>
        </p:nvSpPr>
        <p:spPr>
          <a:xfrm>
            <a:off x="457200" y="668049"/>
            <a:ext cx="3313075" cy="5589741"/>
          </a:xfrm>
        </p:spPr>
        <p:txBody>
          <a:bodyPr>
            <a:normAutofit/>
          </a:bodyPr>
          <a:lstStyle/>
          <a:p>
            <a:r>
              <a:rPr lang="en-US"/>
              <a:t>Opening Remarks </a:t>
            </a:r>
          </a:p>
        </p:txBody>
      </p:sp>
      <p:graphicFrame>
        <p:nvGraphicFramePr>
          <p:cNvPr id="5" name="Content Placeholder 2">
            <a:extLst>
              <a:ext uri="{FF2B5EF4-FFF2-40B4-BE49-F238E27FC236}">
                <a16:creationId xmlns:a16="http://schemas.microsoft.com/office/drawing/2014/main" id="{CB42D2DF-1348-8662-9DF7-F3FB9E52CB80}"/>
              </a:ext>
            </a:extLst>
          </p:cNvPr>
          <p:cNvGraphicFramePr>
            <a:graphicFrameLocks noGrp="1"/>
          </p:cNvGraphicFramePr>
          <p:nvPr>
            <p:ph idx="1"/>
            <p:extLst>
              <p:ext uri="{D42A27DB-BD31-4B8C-83A1-F6EECF244321}">
                <p14:modId xmlns:p14="http://schemas.microsoft.com/office/powerpoint/2010/main" val="3683547708"/>
              </p:ext>
            </p:extLst>
          </p:nvPr>
        </p:nvGraphicFramePr>
        <p:xfrm>
          <a:off x="4866688" y="668048"/>
          <a:ext cx="6883352" cy="55089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29651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Background Fill">
            <a:extLst>
              <a:ext uri="{FF2B5EF4-FFF2-40B4-BE49-F238E27FC236}">
                <a16:creationId xmlns:a16="http://schemas.microsoft.com/office/drawing/2014/main" id="{471A3572-4543-4883-A749-0458CD870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4036AB30-180B-4ED5-A38B-175705419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p:nvSpPr>
          <p:cNvPr id="13" name="Background Leaf">
            <a:extLst>
              <a:ext uri="{FF2B5EF4-FFF2-40B4-BE49-F238E27FC236}">
                <a16:creationId xmlns:a16="http://schemas.microsoft.com/office/drawing/2014/main" id="{E00BDB36-26F9-4870-887D-DBEBE42AD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04504" y="-5716"/>
            <a:ext cx="8284448" cy="6858000"/>
          </a:xfrm>
          <a:custGeom>
            <a:avLst/>
            <a:gdLst>
              <a:gd name="connsiteX0" fmla="*/ 0 w 8284448"/>
              <a:gd name="connsiteY0" fmla="*/ 0 h 6858000"/>
              <a:gd name="connsiteX1" fmla="*/ 5949669 w 8284448"/>
              <a:gd name="connsiteY1" fmla="*/ 0 h 6858000"/>
              <a:gd name="connsiteX2" fmla="*/ 6097735 w 8284448"/>
              <a:gd name="connsiteY2" fmla="*/ 77067 h 6858000"/>
              <a:gd name="connsiteX3" fmla="*/ 8284448 w 8284448"/>
              <a:gd name="connsiteY3" fmla="*/ 3810917 h 6858000"/>
              <a:gd name="connsiteX4" fmla="*/ 8284448 w 8284448"/>
              <a:gd name="connsiteY4" fmla="*/ 6858000 h 6858000"/>
              <a:gd name="connsiteX5" fmla="*/ 1225332 w 8284448"/>
              <a:gd name="connsiteY5" fmla="*/ 6858000 h 6858000"/>
              <a:gd name="connsiteX6" fmla="*/ 1163726 w 8284448"/>
              <a:gd name="connsiteY6" fmla="*/ 6801098 h 6858000"/>
              <a:gd name="connsiteX7" fmla="*/ 24800 w 8284448"/>
              <a:gd name="connsiteY7" fmla="*/ 4654257 h 6858000"/>
              <a:gd name="connsiteX8" fmla="*/ 0 w 8284448"/>
              <a:gd name="connsiteY8" fmla="*/ 448911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4448" h="6858000">
                <a:moveTo>
                  <a:pt x="0" y="0"/>
                </a:moveTo>
                <a:lnTo>
                  <a:pt x="5949669" y="0"/>
                </a:lnTo>
                <a:lnTo>
                  <a:pt x="6097735" y="77067"/>
                </a:lnTo>
                <a:cubicBezTo>
                  <a:pt x="7400247" y="796137"/>
                  <a:pt x="8284448" y="2198576"/>
                  <a:pt x="8284448" y="3810917"/>
                </a:cubicBezTo>
                <a:lnTo>
                  <a:pt x="8284448" y="6858000"/>
                </a:lnTo>
                <a:lnTo>
                  <a:pt x="1225332" y="6858000"/>
                </a:lnTo>
                <a:lnTo>
                  <a:pt x="1163726" y="6801098"/>
                </a:lnTo>
                <a:cubicBezTo>
                  <a:pt x="596622" y="6224771"/>
                  <a:pt x="191778" y="5483545"/>
                  <a:pt x="24800" y="4654257"/>
                </a:cubicBezTo>
                <a:lnTo>
                  <a:pt x="0" y="4489113"/>
                </a:lnTo>
                <a:close/>
              </a:path>
            </a:pathLst>
          </a:custGeom>
          <a:solidFill>
            <a:schemeClr val="bg2">
              <a:alpha val="30000"/>
            </a:schemeClr>
          </a:solidFill>
          <a:ln w="9525" cap="flat">
            <a:noFill/>
            <a:prstDash val="solid"/>
            <a:miter/>
          </a:ln>
        </p:spPr>
        <p:txBody>
          <a:bodyPr wrap="square" rtlCol="0" anchor="ctr">
            <a:noAutofit/>
          </a:bodyPr>
          <a:lstStyle/>
          <a:p>
            <a:endParaRPr lang="en-US"/>
          </a:p>
        </p:txBody>
      </p:sp>
      <p:sp>
        <p:nvSpPr>
          <p:cNvPr id="15" name="Texture">
            <a:extLst>
              <a:ext uri="{FF2B5EF4-FFF2-40B4-BE49-F238E27FC236}">
                <a16:creationId xmlns:a16="http://schemas.microsoft.com/office/drawing/2014/main" id="{DC83D935-436B-4F4D-A47B-4FD95E2C1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lIns="0" rIns="0" rtlCol="0" anchor="ctr"/>
          <a:lstStyle/>
          <a:p>
            <a:endParaRPr lang="en-US"/>
          </a:p>
        </p:txBody>
      </p:sp>
      <p:sp>
        <p:nvSpPr>
          <p:cNvPr id="2" name="Title 1">
            <a:extLst>
              <a:ext uri="{FF2B5EF4-FFF2-40B4-BE49-F238E27FC236}">
                <a16:creationId xmlns:a16="http://schemas.microsoft.com/office/drawing/2014/main" id="{C0D46A6A-9807-4912-F589-455375321B58}"/>
              </a:ext>
            </a:extLst>
          </p:cNvPr>
          <p:cNvSpPr>
            <a:spLocks noGrp="1"/>
          </p:cNvSpPr>
          <p:nvPr>
            <p:ph type="title"/>
          </p:nvPr>
        </p:nvSpPr>
        <p:spPr>
          <a:xfrm>
            <a:off x="457200" y="668049"/>
            <a:ext cx="3313075" cy="5589741"/>
          </a:xfrm>
        </p:spPr>
        <p:txBody>
          <a:bodyPr>
            <a:normAutofit/>
          </a:bodyPr>
          <a:lstStyle/>
          <a:p>
            <a:r>
              <a:rPr lang="en-US" dirty="0"/>
              <a:t>History</a:t>
            </a:r>
          </a:p>
        </p:txBody>
      </p:sp>
      <p:graphicFrame>
        <p:nvGraphicFramePr>
          <p:cNvPr id="6" name="Content Placeholder 2">
            <a:extLst>
              <a:ext uri="{FF2B5EF4-FFF2-40B4-BE49-F238E27FC236}">
                <a16:creationId xmlns:a16="http://schemas.microsoft.com/office/drawing/2014/main" id="{57138152-FB45-0A71-3C64-364EF3A2423C}"/>
              </a:ext>
            </a:extLst>
          </p:cNvPr>
          <p:cNvGraphicFramePr>
            <a:graphicFrameLocks noGrp="1"/>
          </p:cNvGraphicFramePr>
          <p:nvPr>
            <p:ph idx="1"/>
            <p:extLst>
              <p:ext uri="{D42A27DB-BD31-4B8C-83A1-F6EECF244321}">
                <p14:modId xmlns:p14="http://schemas.microsoft.com/office/powerpoint/2010/main" val="2829814"/>
              </p:ext>
            </p:extLst>
          </p:nvPr>
        </p:nvGraphicFramePr>
        <p:xfrm>
          <a:off x="4866688" y="668048"/>
          <a:ext cx="6883352" cy="55089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id="{19374AF8-5860-B0BA-7BC1-B66C847AC636}"/>
              </a:ext>
            </a:extLst>
          </p:cNvPr>
          <p:cNvSpPr txBox="1"/>
          <p:nvPr/>
        </p:nvSpPr>
        <p:spPr>
          <a:xfrm>
            <a:off x="10100930" y="6283063"/>
            <a:ext cx="2088022" cy="369332"/>
          </a:xfrm>
          <a:prstGeom prst="rect">
            <a:avLst/>
          </a:prstGeom>
          <a:noFill/>
        </p:spPr>
        <p:txBody>
          <a:bodyPr wrap="square" rtlCol="0">
            <a:spAutoFit/>
          </a:bodyPr>
          <a:lstStyle/>
          <a:p>
            <a:r>
              <a:rPr lang="en-US" dirty="0"/>
              <a:t>(Barber et al., 2018)</a:t>
            </a:r>
          </a:p>
        </p:txBody>
      </p:sp>
    </p:spTree>
    <p:extLst>
      <p:ext uri="{BB962C8B-B14F-4D97-AF65-F5344CB8AC3E}">
        <p14:creationId xmlns:p14="http://schemas.microsoft.com/office/powerpoint/2010/main" val="452309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437E7-00A8-7762-EBFE-6D28DD3D3236}"/>
              </a:ext>
            </a:extLst>
          </p:cNvPr>
          <p:cNvSpPr>
            <a:spLocks noGrp="1"/>
          </p:cNvSpPr>
          <p:nvPr>
            <p:ph type="title"/>
          </p:nvPr>
        </p:nvSpPr>
        <p:spPr/>
        <p:txBody>
          <a:bodyPr/>
          <a:lstStyle/>
          <a:p>
            <a:r>
              <a:rPr lang="en-US" dirty="0"/>
              <a:t>HPI</a:t>
            </a:r>
          </a:p>
        </p:txBody>
      </p:sp>
      <p:sp>
        <p:nvSpPr>
          <p:cNvPr id="3" name="Content Placeholder 2">
            <a:extLst>
              <a:ext uri="{FF2B5EF4-FFF2-40B4-BE49-F238E27FC236}">
                <a16:creationId xmlns:a16="http://schemas.microsoft.com/office/drawing/2014/main" id="{B231FE11-A32C-A259-F880-3D6432AC3612}"/>
              </a:ext>
            </a:extLst>
          </p:cNvPr>
          <p:cNvSpPr>
            <a:spLocks noGrp="1"/>
          </p:cNvSpPr>
          <p:nvPr>
            <p:ph idx="1"/>
          </p:nvPr>
        </p:nvSpPr>
        <p:spPr/>
        <p:txBody>
          <a:bodyPr/>
          <a:lstStyle/>
          <a:p>
            <a:r>
              <a:rPr lang="en-US" dirty="0"/>
              <a:t>M.R. is a 37-year-old male who presents today for his annual physical exam. He casually mentions that occasionally he notices blood in his urine. This has been occurring for the past 2 years. Last occurrence was 1 month ago. States it occurs maybe 2-3 times per year. Denies pain with urination, difficulty starting stream, or dribbling. Seems to occur for one void and clears up on its own. When blood is noticed, does see some small clots. </a:t>
            </a:r>
          </a:p>
        </p:txBody>
      </p:sp>
    </p:spTree>
    <p:extLst>
      <p:ext uri="{BB962C8B-B14F-4D97-AF65-F5344CB8AC3E}">
        <p14:creationId xmlns:p14="http://schemas.microsoft.com/office/powerpoint/2010/main" val="3697636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Freeform: Shape 14">
              <a:extLst>
                <a:ext uri="{FF2B5EF4-FFF2-40B4-BE49-F238E27FC236}">
                  <a16:creationId xmlns:a16="http://schemas.microsoft.com/office/drawing/2014/main" id="{C5B35ED4-0C31-4C8C-A45E-6A3EDEAB2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6" name="Freeform: Shape 15">
              <a:extLst>
                <a:ext uri="{FF2B5EF4-FFF2-40B4-BE49-F238E27FC236}">
                  <a16:creationId xmlns:a16="http://schemas.microsoft.com/office/drawing/2014/main" id="{B40A1EF3-FA93-48F4-9F82-BC0C796357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20"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useBgFill="1">
        <p:nvSpPr>
          <p:cNvPr id="22" name="Background Fill">
            <a:extLst>
              <a:ext uri="{FF2B5EF4-FFF2-40B4-BE49-F238E27FC236}">
                <a16:creationId xmlns:a16="http://schemas.microsoft.com/office/drawing/2014/main" id="{F5404724-1B75-49DB-B99E-4C231BD273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24" name="Color Fill">
            <a:extLst>
              <a:ext uri="{FF2B5EF4-FFF2-40B4-BE49-F238E27FC236}">
                <a16:creationId xmlns:a16="http://schemas.microsoft.com/office/drawing/2014/main" id="{2A8DD2EE-FA3F-4FF6-AF06-507EFA45F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26" name="Group 25">
            <a:extLst>
              <a:ext uri="{FF2B5EF4-FFF2-40B4-BE49-F238E27FC236}">
                <a16:creationId xmlns:a16="http://schemas.microsoft.com/office/drawing/2014/main" id="{3BCC1B3A-8609-46CF-8864-FB2F60E795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50" y="3759056"/>
            <a:ext cx="12211115" cy="3100791"/>
            <a:chOff x="-7750" y="3759056"/>
            <a:chExt cx="12211115" cy="3100791"/>
          </a:xfrm>
        </p:grpSpPr>
        <p:sp>
          <p:nvSpPr>
            <p:cNvPr id="27" name="Graphic 18">
              <a:extLst>
                <a:ext uri="{FF2B5EF4-FFF2-40B4-BE49-F238E27FC236}">
                  <a16:creationId xmlns:a16="http://schemas.microsoft.com/office/drawing/2014/main" id="{E4F3FF17-5E9E-4BAD-A98F-899318B963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390360" y="3942525"/>
              <a:ext cx="1619244" cy="2467813"/>
            </a:xfrm>
            <a:custGeom>
              <a:avLst/>
              <a:gdLst>
                <a:gd name="connsiteX0" fmla="*/ 3413379 w 3413378"/>
                <a:gd name="connsiteY0" fmla="*/ 3266028 h 6532054"/>
                <a:gd name="connsiteX1" fmla="*/ 1706689 w 3413378"/>
                <a:gd name="connsiteY1" fmla="*/ 6532055 h 6532054"/>
                <a:gd name="connsiteX2" fmla="*/ 0 w 3413378"/>
                <a:gd name="connsiteY2" fmla="*/ 3266028 h 6532054"/>
                <a:gd name="connsiteX3" fmla="*/ 1706689 w 3413378"/>
                <a:gd name="connsiteY3" fmla="*/ 0 h 6532054"/>
                <a:gd name="connsiteX4" fmla="*/ 3413379 w 3413378"/>
                <a:gd name="connsiteY4" fmla="*/ 3266028 h 6532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3378" h="6532054">
                  <a:moveTo>
                    <a:pt x="3413379" y="3266028"/>
                  </a:moveTo>
                  <a:cubicBezTo>
                    <a:pt x="3413379" y="5069777"/>
                    <a:pt x="1706689" y="6532055"/>
                    <a:pt x="1706689" y="6532055"/>
                  </a:cubicBezTo>
                  <a:cubicBezTo>
                    <a:pt x="1706689" y="6532055"/>
                    <a:pt x="0" y="5069777"/>
                    <a:pt x="0" y="3266028"/>
                  </a:cubicBezTo>
                  <a:cubicBezTo>
                    <a:pt x="0" y="1462278"/>
                    <a:pt x="1706689" y="0"/>
                    <a:pt x="1706689" y="0"/>
                  </a:cubicBezTo>
                  <a:cubicBezTo>
                    <a:pt x="1706689" y="0"/>
                    <a:pt x="3413379" y="1462278"/>
                    <a:pt x="3413379" y="3266028"/>
                  </a:cubicBezTo>
                  <a:close/>
                </a:path>
              </a:pathLst>
            </a:custGeom>
            <a:solidFill>
              <a:schemeClr val="accent1">
                <a:lumMod val="75000"/>
                <a:alpha val="65000"/>
              </a:schemeClr>
            </a:solidFill>
            <a:ln w="9331" cap="flat">
              <a:noFill/>
              <a:prstDash val="solid"/>
              <a:miter/>
            </a:ln>
          </p:spPr>
          <p:txBody>
            <a:bodyPr rtlCol="0" anchor="ctr"/>
            <a:lstStyle/>
            <a:p>
              <a:endParaRPr lang="en-US"/>
            </a:p>
          </p:txBody>
        </p:sp>
        <p:sp>
          <p:nvSpPr>
            <p:cNvPr id="28" name="Graphic 9">
              <a:extLst>
                <a:ext uri="{FF2B5EF4-FFF2-40B4-BE49-F238E27FC236}">
                  <a16:creationId xmlns:a16="http://schemas.microsoft.com/office/drawing/2014/main" id="{5F8DA39C-70FD-4027-902C-3BAA96403B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750" y="3759056"/>
              <a:ext cx="3100791" cy="3100791"/>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60000"/>
                <a:lumOff val="40000"/>
                <a:alpha val="60000"/>
              </a:schemeClr>
            </a:solidFill>
            <a:ln w="9331" cap="flat">
              <a:noFill/>
              <a:prstDash val="solid"/>
              <a:miter/>
            </a:ln>
          </p:spPr>
          <p:txBody>
            <a:bodyPr rtlCol="0" anchor="ctr"/>
            <a:lstStyle/>
            <a:p>
              <a:endParaRPr lang="en-US"/>
            </a:p>
          </p:txBody>
        </p:sp>
        <p:sp>
          <p:nvSpPr>
            <p:cNvPr id="29" name="Oval 28">
              <a:extLst>
                <a:ext uri="{FF2B5EF4-FFF2-40B4-BE49-F238E27FC236}">
                  <a16:creationId xmlns:a16="http://schemas.microsoft.com/office/drawing/2014/main" id="{811993F1-3674-4774-9D44-D29C20D33A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3295" y="4014948"/>
              <a:ext cx="511015" cy="513182"/>
            </a:xfrm>
            <a:prstGeom prst="ellipse">
              <a:avLst/>
            </a:prstGeom>
            <a:solidFill>
              <a:schemeClr val="accent1">
                <a:lumMod val="60000"/>
                <a:lumOff val="40000"/>
              </a:schemeClr>
            </a:solidFill>
            <a:ln w="9331" cap="flat">
              <a:noFill/>
              <a:prstDash val="solid"/>
              <a:miter/>
            </a:ln>
          </p:spPr>
          <p:txBody>
            <a:bodyPr rtlCol="0" anchor="ctr"/>
            <a:lstStyle/>
            <a:p>
              <a:endParaRPr lang="en-US" dirty="0">
                <a:solidFill>
                  <a:schemeClr val="tx1"/>
                </a:solidFill>
              </a:endParaRPr>
            </a:p>
          </p:txBody>
        </p:sp>
        <p:sp>
          <p:nvSpPr>
            <p:cNvPr id="30" name="Oval 29">
              <a:extLst>
                <a:ext uri="{FF2B5EF4-FFF2-40B4-BE49-F238E27FC236}">
                  <a16:creationId xmlns:a16="http://schemas.microsoft.com/office/drawing/2014/main" id="{ED051B56-304B-4E18-A7A6-A26C29E1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59546" y="4421992"/>
              <a:ext cx="212276" cy="2122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Graphic 9">
              <a:extLst>
                <a:ext uri="{FF2B5EF4-FFF2-40B4-BE49-F238E27FC236}">
                  <a16:creationId xmlns:a16="http://schemas.microsoft.com/office/drawing/2014/main" id="{FAD76E7E-E581-4B45-938A-CF9B06C492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266038" y="3795475"/>
              <a:ext cx="2281987" cy="2281986"/>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1">
                  <a:lumMod val="50000"/>
                </a:schemeClr>
              </a:fgClr>
              <a:bgClr>
                <a:schemeClr val="accent1">
                  <a:lumMod val="75000"/>
                </a:schemeClr>
              </a:bgClr>
            </a:pattFill>
            <a:ln w="9525"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022A43EA-C9EC-4EF3-A994-6C6DE845C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83411" y="4030194"/>
              <a:ext cx="819954" cy="995873"/>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1">
                  <a:lumMod val="40000"/>
                  <a:lumOff val="6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33" name="Graphic 9">
              <a:extLst>
                <a:ext uri="{FF2B5EF4-FFF2-40B4-BE49-F238E27FC236}">
                  <a16:creationId xmlns:a16="http://schemas.microsoft.com/office/drawing/2014/main" id="{FD113AB0-8BCC-47FD-9613-23B5DA129F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029575" y="3817817"/>
              <a:ext cx="3036177" cy="303617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a:p>
          </p:txBody>
        </p:sp>
        <p:sp>
          <p:nvSpPr>
            <p:cNvPr id="34" name="Graphic 9">
              <a:extLst>
                <a:ext uri="{FF2B5EF4-FFF2-40B4-BE49-F238E27FC236}">
                  <a16:creationId xmlns:a16="http://schemas.microsoft.com/office/drawing/2014/main" id="{85EC6479-EA64-49DA-97C3-FFEC69EB0F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192339" y="3965010"/>
              <a:ext cx="2710066" cy="2710066"/>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10F1ADF2-FE01-4AE6-A295-A39ED97DE2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375869" y="6210300"/>
              <a:ext cx="2163589" cy="645194"/>
            </a:xfrm>
            <a:custGeom>
              <a:avLst/>
              <a:gdLst>
                <a:gd name="connsiteX0" fmla="*/ 1024272 w 2163589"/>
                <a:gd name="connsiteY0" fmla="*/ 0 h 645194"/>
                <a:gd name="connsiteX1" fmla="*/ 2163589 w 2163589"/>
                <a:gd name="connsiteY1" fmla="*/ 0 h 645194"/>
                <a:gd name="connsiteX2" fmla="*/ 2163589 w 2163589"/>
                <a:gd name="connsiteY2" fmla="*/ 645194 h 645194"/>
                <a:gd name="connsiteX3" fmla="*/ 0 w 2163589"/>
                <a:gd name="connsiteY3" fmla="*/ 645194 h 645194"/>
                <a:gd name="connsiteX4" fmla="*/ 76751 w 2163589"/>
                <a:gd name="connsiteY4" fmla="*/ 503789 h 645194"/>
                <a:gd name="connsiteX5" fmla="*/ 1024272 w 2163589"/>
                <a:gd name="connsiteY5" fmla="*/ 0 h 64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63589" h="645194">
                  <a:moveTo>
                    <a:pt x="1024272" y="0"/>
                  </a:moveTo>
                  <a:lnTo>
                    <a:pt x="2163589" y="0"/>
                  </a:lnTo>
                  <a:lnTo>
                    <a:pt x="2163589" y="645194"/>
                  </a:lnTo>
                  <a:lnTo>
                    <a:pt x="0" y="645194"/>
                  </a:lnTo>
                  <a:lnTo>
                    <a:pt x="76751" y="503789"/>
                  </a:lnTo>
                  <a:cubicBezTo>
                    <a:pt x="282096" y="199838"/>
                    <a:pt x="629843" y="0"/>
                    <a:pt x="1024272" y="0"/>
                  </a:cubicBezTo>
                  <a:close/>
                </a:path>
              </a:pathLst>
            </a:custGeom>
            <a:solidFill>
              <a:schemeClr val="accent1">
                <a:lumMod val="75000"/>
                <a:alpha val="65000"/>
              </a:schemeClr>
            </a:solidFill>
            <a:ln w="9331" cap="flat">
              <a:noFill/>
              <a:prstDash val="solid"/>
              <a:miter/>
            </a:ln>
          </p:spPr>
          <p:txBody>
            <a:bodyPr rtlCol="0" anchor="ctr"/>
            <a:lstStyle/>
            <a:p>
              <a:endParaRPr lang="en-US"/>
            </a:p>
          </p:txBody>
        </p:sp>
      </p:grpSp>
      <p:sp>
        <p:nvSpPr>
          <p:cNvPr id="37" name="Texture">
            <a:extLst>
              <a:ext uri="{FF2B5EF4-FFF2-40B4-BE49-F238E27FC236}">
                <a16:creationId xmlns:a16="http://schemas.microsoft.com/office/drawing/2014/main" id="{043A5B13-5691-4583-8441-C0C019945E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4" name="Title 3">
            <a:extLst>
              <a:ext uri="{FF2B5EF4-FFF2-40B4-BE49-F238E27FC236}">
                <a16:creationId xmlns:a16="http://schemas.microsoft.com/office/drawing/2014/main" id="{AD44D546-2276-2BC3-947E-8ECFF7500203}"/>
              </a:ext>
            </a:extLst>
          </p:cNvPr>
          <p:cNvSpPr>
            <a:spLocks noGrp="1"/>
          </p:cNvSpPr>
          <p:nvPr>
            <p:ph type="title"/>
          </p:nvPr>
        </p:nvSpPr>
        <p:spPr>
          <a:xfrm>
            <a:off x="457200" y="647700"/>
            <a:ext cx="6816373" cy="2288002"/>
          </a:xfrm>
        </p:spPr>
        <p:txBody>
          <a:bodyPr vert="horz" lIns="91440" tIns="45720" rIns="91440" bIns="45720" rtlCol="0" anchor="ctr">
            <a:normAutofit/>
          </a:bodyPr>
          <a:lstStyle/>
          <a:p>
            <a:r>
              <a:rPr lang="en-US" sz="4600"/>
              <a:t>What are some other questions that could have been asked during the HPI?</a:t>
            </a:r>
          </a:p>
        </p:txBody>
      </p:sp>
    </p:spTree>
    <p:extLst>
      <p:ext uri="{BB962C8B-B14F-4D97-AF65-F5344CB8AC3E}">
        <p14:creationId xmlns:p14="http://schemas.microsoft.com/office/powerpoint/2010/main" val="4084761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471A3572-4543-4883-A749-0458CD870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4036AB30-180B-4ED5-A38B-175705419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C7DC96D6-0134-4EA3-8B0A-6A255D6BDE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078029" y="199915"/>
            <a:ext cx="2948860" cy="6658085"/>
            <a:chOff x="9078029" y="199915"/>
            <a:chExt cx="2948860" cy="6658085"/>
          </a:xfrm>
        </p:grpSpPr>
        <p:sp>
          <p:nvSpPr>
            <p:cNvPr id="13" name="Oval 12">
              <a:extLst>
                <a:ext uri="{FF2B5EF4-FFF2-40B4-BE49-F238E27FC236}">
                  <a16:creationId xmlns:a16="http://schemas.microsoft.com/office/drawing/2014/main" id="{FA484B57-E0AB-40D7-94A9-A329991EB2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96665" y="199915"/>
              <a:ext cx="491650" cy="4916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3E75AC37-AB18-487B-8182-38DE4F4C98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086126" y="3917237"/>
              <a:ext cx="2932666" cy="294885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60000"/>
                <a:lumOff val="40000"/>
                <a:alpha val="60000"/>
              </a:schemeClr>
            </a:solidFill>
            <a:ln w="9331" cap="flat">
              <a:noFill/>
              <a:prstDash val="solid"/>
              <a:miter/>
            </a:ln>
          </p:spPr>
          <p:txBody>
            <a:bodyPr rtlCol="0" anchor="ctr"/>
            <a:lstStyle/>
            <a:p>
              <a:endParaRPr lang="en-US"/>
            </a:p>
          </p:txBody>
        </p:sp>
        <p:sp>
          <p:nvSpPr>
            <p:cNvPr id="15" name="Graphic 9">
              <a:extLst>
                <a:ext uri="{FF2B5EF4-FFF2-40B4-BE49-F238E27FC236}">
                  <a16:creationId xmlns:a16="http://schemas.microsoft.com/office/drawing/2014/main" id="{3D5AE2D9-14F3-4498-A3C2-0E52442778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078030" y="891480"/>
              <a:ext cx="2948859" cy="2948858"/>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75000"/>
                </a:schemeClr>
              </a:fgClr>
              <a:bgClr>
                <a:schemeClr val="accent4">
                  <a:lumMod val="60000"/>
                  <a:lumOff val="40000"/>
                </a:schemeClr>
              </a:bgClr>
            </a:pattFill>
            <a:ln w="9525" cap="flat">
              <a:noFill/>
              <a:prstDash val="solid"/>
              <a:miter/>
            </a:ln>
          </p:spPr>
          <p:txBody>
            <a:bodyPr rtlCol="0" anchor="ctr"/>
            <a:lstStyle/>
            <a:p>
              <a:endParaRPr lang="en-US" dirty="0"/>
            </a:p>
          </p:txBody>
        </p:sp>
        <p:sp>
          <p:nvSpPr>
            <p:cNvPr id="16" name="Oval 15">
              <a:extLst>
                <a:ext uri="{FF2B5EF4-FFF2-40B4-BE49-F238E27FC236}">
                  <a16:creationId xmlns:a16="http://schemas.microsoft.com/office/drawing/2014/main" id="{DC281A9A-F165-4FAE-B7EE-3DCDA7D623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63633" y="3793556"/>
              <a:ext cx="355343" cy="355343"/>
            </a:xfrm>
            <a:prstGeom prst="ellipse">
              <a:avLst/>
            </a:prstGeom>
            <a:solidFill>
              <a:schemeClr val="accent1">
                <a:lumMod val="60000"/>
                <a:lumOff val="40000"/>
              </a:schemeClr>
            </a:solidFill>
            <a:ln w="9331" cap="flat">
              <a:noFill/>
              <a:prstDash val="solid"/>
              <a:miter/>
            </a:ln>
          </p:spPr>
          <p:txBody>
            <a:bodyPr rtlCol="0" anchor="ctr"/>
            <a:lstStyle/>
            <a:p>
              <a:endParaRPr lang="en-US">
                <a:solidFill>
                  <a:schemeClr val="tx1"/>
                </a:solidFill>
              </a:endParaRPr>
            </a:p>
          </p:txBody>
        </p:sp>
      </p:grpSp>
      <p:sp>
        <p:nvSpPr>
          <p:cNvPr id="18" name="Texture">
            <a:extLst>
              <a:ext uri="{FF2B5EF4-FFF2-40B4-BE49-F238E27FC236}">
                <a16:creationId xmlns:a16="http://schemas.microsoft.com/office/drawing/2014/main" id="{DC83D935-436B-4F4D-A47B-4FD95E2C1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lIns="0" rIns="0" rtlCol="0" anchor="ctr"/>
          <a:lstStyle/>
          <a:p>
            <a:endParaRPr lang="en-US" dirty="0"/>
          </a:p>
        </p:txBody>
      </p:sp>
      <p:sp>
        <p:nvSpPr>
          <p:cNvPr id="2" name="Title 1">
            <a:extLst>
              <a:ext uri="{FF2B5EF4-FFF2-40B4-BE49-F238E27FC236}">
                <a16:creationId xmlns:a16="http://schemas.microsoft.com/office/drawing/2014/main" id="{C0543CD6-2467-DC0E-432F-A11ECC565409}"/>
              </a:ext>
            </a:extLst>
          </p:cNvPr>
          <p:cNvSpPr>
            <a:spLocks noGrp="1"/>
          </p:cNvSpPr>
          <p:nvPr>
            <p:ph type="title"/>
          </p:nvPr>
        </p:nvSpPr>
        <p:spPr>
          <a:xfrm>
            <a:off x="457200" y="668049"/>
            <a:ext cx="7685037" cy="1325563"/>
          </a:xfrm>
        </p:spPr>
        <p:txBody>
          <a:bodyPr>
            <a:normAutofit/>
          </a:bodyPr>
          <a:lstStyle/>
          <a:p>
            <a:r>
              <a:rPr lang="en-US" dirty="0"/>
              <a:t>Review of Systems</a:t>
            </a:r>
          </a:p>
        </p:txBody>
      </p:sp>
      <p:sp>
        <p:nvSpPr>
          <p:cNvPr id="3" name="Content Placeholder 2">
            <a:extLst>
              <a:ext uri="{FF2B5EF4-FFF2-40B4-BE49-F238E27FC236}">
                <a16:creationId xmlns:a16="http://schemas.microsoft.com/office/drawing/2014/main" id="{B55A063A-E51B-93C5-8BA0-6D6D82E5DC88}"/>
              </a:ext>
            </a:extLst>
          </p:cNvPr>
          <p:cNvSpPr>
            <a:spLocks noGrp="1"/>
          </p:cNvSpPr>
          <p:nvPr>
            <p:ph idx="1"/>
          </p:nvPr>
        </p:nvSpPr>
        <p:spPr>
          <a:xfrm>
            <a:off x="457200" y="2096713"/>
            <a:ext cx="7685037" cy="4080250"/>
          </a:xfrm>
        </p:spPr>
        <p:txBody>
          <a:bodyPr>
            <a:normAutofit/>
          </a:bodyPr>
          <a:lstStyle/>
          <a:p>
            <a:pPr marL="0">
              <a:spcBef>
                <a:spcPts val="0"/>
              </a:spcBef>
            </a:pPr>
            <a:r>
              <a:rPr lang="en-US" sz="1300" dirty="0"/>
              <a:t>General: </a:t>
            </a:r>
            <a:r>
              <a:rPr lang="en-US" sz="1300" dirty="0">
                <a:effectLst/>
                <a:latin typeface="Times New Roman" panose="02020603050405020304" pitchFamily="18" charset="0"/>
                <a:ea typeface="MS Mincho" panose="02020609040205080304" pitchFamily="49" charset="-128"/>
                <a:cs typeface="Times New Roman" panose="02020603050405020304" pitchFamily="18" charset="0"/>
              </a:rPr>
              <a:t>Denies unintentional weight loss or weight gain. Denies fever, fatigue, and changes in sleep pattern. </a:t>
            </a:r>
            <a:endParaRPr lang="en-US" sz="1300" dirty="0"/>
          </a:p>
          <a:p>
            <a:r>
              <a:rPr lang="en-US" sz="1300" dirty="0"/>
              <a:t>HEENT: </a:t>
            </a:r>
            <a:r>
              <a:rPr lang="en-US" sz="1300" dirty="0">
                <a:effectLst/>
                <a:latin typeface="Times New Roman" panose="02020603050405020304" pitchFamily="18" charset="0"/>
                <a:ea typeface="MS Mincho" panose="02020609040205080304" pitchFamily="49" charset="-128"/>
                <a:cs typeface="Times New Roman" panose="02020603050405020304" pitchFamily="18" charset="0"/>
              </a:rPr>
              <a:t>Denies headaches, changes in vision such as diplopia and blurred vision, changes in hearing, and changes in smell. Denies facial pain, sinus pain, sores in his mouth, dysphagia, and pharyngitis. Denies swelling or any abnormalities of the neck. </a:t>
            </a:r>
            <a:endParaRPr lang="en-US" sz="1300" dirty="0"/>
          </a:p>
          <a:p>
            <a:r>
              <a:rPr lang="en-US" sz="1300" dirty="0"/>
              <a:t>Cardiovascular: </a:t>
            </a:r>
            <a:r>
              <a:rPr lang="en-US" sz="1300" kern="0" dirty="0">
                <a:effectLst/>
                <a:latin typeface="Times New Roman" panose="02020603050405020304" pitchFamily="18" charset="0"/>
                <a:ea typeface="MS Mincho" panose="02020609040205080304" pitchFamily="49" charset="-128"/>
              </a:rPr>
              <a:t>Denies history of hypertension, murmurs, arrhythmias, and palpitations. Denies chest pain, dyspnea, or tightness</a:t>
            </a:r>
            <a:r>
              <a:rPr lang="en-US" sz="1300" dirty="0">
                <a:effectLst/>
              </a:rPr>
              <a:t> </a:t>
            </a:r>
            <a:endParaRPr lang="en-US" sz="1300" dirty="0"/>
          </a:p>
          <a:p>
            <a:r>
              <a:rPr lang="en-US" sz="1300" dirty="0"/>
              <a:t>Respiratory: </a:t>
            </a:r>
            <a:r>
              <a:rPr lang="en-US" sz="1300" kern="0" dirty="0">
                <a:effectLst/>
                <a:latin typeface="Times New Roman" panose="02020603050405020304" pitchFamily="18" charset="0"/>
                <a:ea typeface="MS Mincho" panose="02020609040205080304" pitchFamily="49" charset="-128"/>
              </a:rPr>
              <a:t>Denies shortness of breath, cough, or any recent illness. </a:t>
            </a:r>
            <a:endParaRPr lang="en-US" sz="1300" dirty="0"/>
          </a:p>
          <a:p>
            <a:r>
              <a:rPr lang="en-US" sz="1300" dirty="0"/>
              <a:t>Gastrointestinal/Genitourinary: </a:t>
            </a:r>
            <a:r>
              <a:rPr lang="en-US" sz="1300" dirty="0">
                <a:effectLst/>
                <a:latin typeface="Times New Roman" panose="02020603050405020304" pitchFamily="18" charset="0"/>
                <a:ea typeface="MS Mincho" panose="02020609040205080304" pitchFamily="49" charset="-128"/>
                <a:cs typeface="Times New Roman" panose="02020603050405020304" pitchFamily="18" charset="0"/>
              </a:rPr>
              <a:t>Denies abdominal pain, diarrhea, or constipation. Denies hemorrhoids, rectal bleeding, hematochezia, tarry, or melena stools. Denies urgency, frequency, back pain, or dysuria.  </a:t>
            </a:r>
            <a:r>
              <a:rPr lang="en-US" sz="13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Hematuria </a:t>
            </a:r>
            <a:endParaRPr lang="en-US" sz="1300" dirty="0">
              <a:solidFill>
                <a:srgbClr val="FF0000"/>
              </a:solidFill>
            </a:endParaRPr>
          </a:p>
          <a:p>
            <a:r>
              <a:rPr lang="en-US" sz="1300" dirty="0"/>
              <a:t>Musculoskeletal: </a:t>
            </a:r>
            <a:r>
              <a:rPr lang="en-US" sz="1300" dirty="0">
                <a:effectLst/>
                <a:latin typeface="Times New Roman" panose="02020603050405020304" pitchFamily="18" charset="0"/>
                <a:ea typeface="MS Mincho" panose="02020609040205080304" pitchFamily="49" charset="-128"/>
                <a:cs typeface="Times New Roman" panose="02020603050405020304" pitchFamily="18" charset="0"/>
              </a:rPr>
              <a:t>Denies weakness, changes in strength, mobility, and activity. Denies joint pain or swelling.</a:t>
            </a:r>
            <a:endParaRPr lang="en-US" sz="1300" dirty="0"/>
          </a:p>
          <a:p>
            <a:r>
              <a:rPr lang="en-US" sz="1300" dirty="0"/>
              <a:t>Neurological: </a:t>
            </a:r>
            <a:r>
              <a:rPr lang="en-US" sz="1300" dirty="0">
                <a:effectLst/>
                <a:latin typeface="Times New Roman" panose="02020603050405020304" pitchFamily="18" charset="0"/>
                <a:ea typeface="MS Mincho" panose="02020609040205080304" pitchFamily="49" charset="-128"/>
                <a:cs typeface="Times New Roman" panose="02020603050405020304" pitchFamily="18" charset="0"/>
              </a:rPr>
              <a:t>Denies numbness, tingling, and change in sensation. </a:t>
            </a:r>
            <a:r>
              <a:rPr lang="en-US" sz="1300" dirty="0">
                <a:latin typeface="Times New Roman" panose="02020603050405020304" pitchFamily="18" charset="0"/>
                <a:ea typeface="MS Mincho" panose="02020609040205080304" pitchFamily="49" charset="-128"/>
                <a:cs typeface="Times New Roman" panose="02020603050405020304" pitchFamily="18" charset="0"/>
              </a:rPr>
              <a:t>D</a:t>
            </a:r>
            <a:r>
              <a:rPr lang="en-US" sz="1300" dirty="0">
                <a:effectLst/>
                <a:latin typeface="Times New Roman" panose="02020603050405020304" pitchFamily="18" charset="0"/>
                <a:ea typeface="MS Mincho" panose="02020609040205080304" pitchFamily="49" charset="-128"/>
                <a:cs typeface="Times New Roman" panose="02020603050405020304" pitchFamily="18" charset="0"/>
              </a:rPr>
              <a:t>enies noticing any changes in cognition or memory. </a:t>
            </a:r>
            <a:endParaRPr lang="en-US" sz="1300" dirty="0"/>
          </a:p>
          <a:p>
            <a:r>
              <a:rPr lang="en-US" sz="1300" dirty="0"/>
              <a:t>Integumentary: </a:t>
            </a:r>
            <a:r>
              <a:rPr lang="en-US" sz="1300" kern="0" dirty="0">
                <a:effectLst/>
                <a:latin typeface="Times New Roman" panose="02020603050405020304" pitchFamily="18" charset="0"/>
                <a:ea typeface="MS Mincho" panose="02020609040205080304" pitchFamily="49" charset="-128"/>
              </a:rPr>
              <a:t>Denies skin issues such as open sores or wounds. </a:t>
            </a:r>
            <a:r>
              <a:rPr lang="en-US" sz="1300" kern="0" dirty="0">
                <a:latin typeface="Times New Roman" panose="02020603050405020304" pitchFamily="18" charset="0"/>
                <a:ea typeface="MS Mincho" panose="02020609040205080304" pitchFamily="49" charset="-128"/>
              </a:rPr>
              <a:t>H</a:t>
            </a:r>
            <a:r>
              <a:rPr lang="en-US" sz="1300" kern="0" dirty="0">
                <a:effectLst/>
                <a:latin typeface="Times New Roman" panose="02020603050405020304" pitchFamily="18" charset="0"/>
                <a:ea typeface="MS Mincho" panose="02020609040205080304" pitchFamily="49" charset="-128"/>
              </a:rPr>
              <a:t>asn’t noticed any changes in his skin that he is concerned about. </a:t>
            </a:r>
            <a:endParaRPr lang="en-US" sz="1300" dirty="0"/>
          </a:p>
          <a:p>
            <a:r>
              <a:rPr lang="en-US" sz="1300" dirty="0"/>
              <a:t>Psychiatric: </a:t>
            </a:r>
            <a:r>
              <a:rPr lang="en-US" sz="1300" dirty="0">
                <a:effectLst/>
                <a:latin typeface="Times New Roman" panose="02020603050405020304" pitchFamily="18" charset="0"/>
                <a:ea typeface="MS Mincho" panose="02020609040205080304" pitchFamily="49" charset="-128"/>
                <a:cs typeface="Times New Roman" panose="02020603050405020304" pitchFamily="18" charset="0"/>
              </a:rPr>
              <a:t>Denies significant anxiety, depression, or panic.</a:t>
            </a:r>
            <a:endParaRPr lang="en-US" sz="1300" dirty="0">
              <a:effectLst/>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939260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471A3572-4543-4883-A749-0458CD870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4036AB30-180B-4ED5-A38B-175705419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p:nvSpPr>
          <p:cNvPr id="14" name="Background Leaf">
            <a:extLst>
              <a:ext uri="{FF2B5EF4-FFF2-40B4-BE49-F238E27FC236}">
                <a16:creationId xmlns:a16="http://schemas.microsoft.com/office/drawing/2014/main" id="{E00BDB36-26F9-4870-887D-DBEBE42AD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5716"/>
            <a:ext cx="8284448" cy="6858000"/>
          </a:xfrm>
          <a:custGeom>
            <a:avLst/>
            <a:gdLst>
              <a:gd name="connsiteX0" fmla="*/ 0 w 8284448"/>
              <a:gd name="connsiteY0" fmla="*/ 0 h 6858000"/>
              <a:gd name="connsiteX1" fmla="*/ 5949669 w 8284448"/>
              <a:gd name="connsiteY1" fmla="*/ 0 h 6858000"/>
              <a:gd name="connsiteX2" fmla="*/ 6097735 w 8284448"/>
              <a:gd name="connsiteY2" fmla="*/ 77067 h 6858000"/>
              <a:gd name="connsiteX3" fmla="*/ 8284448 w 8284448"/>
              <a:gd name="connsiteY3" fmla="*/ 3810917 h 6858000"/>
              <a:gd name="connsiteX4" fmla="*/ 8284448 w 8284448"/>
              <a:gd name="connsiteY4" fmla="*/ 6858000 h 6858000"/>
              <a:gd name="connsiteX5" fmla="*/ 1225332 w 8284448"/>
              <a:gd name="connsiteY5" fmla="*/ 6858000 h 6858000"/>
              <a:gd name="connsiteX6" fmla="*/ 1163726 w 8284448"/>
              <a:gd name="connsiteY6" fmla="*/ 6801098 h 6858000"/>
              <a:gd name="connsiteX7" fmla="*/ 24800 w 8284448"/>
              <a:gd name="connsiteY7" fmla="*/ 4654257 h 6858000"/>
              <a:gd name="connsiteX8" fmla="*/ 0 w 8284448"/>
              <a:gd name="connsiteY8" fmla="*/ 448911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4448" h="6858000">
                <a:moveTo>
                  <a:pt x="0" y="0"/>
                </a:moveTo>
                <a:lnTo>
                  <a:pt x="5949669" y="0"/>
                </a:lnTo>
                <a:lnTo>
                  <a:pt x="6097735" y="77067"/>
                </a:lnTo>
                <a:cubicBezTo>
                  <a:pt x="7400247" y="796137"/>
                  <a:pt x="8284448" y="2198576"/>
                  <a:pt x="8284448" y="3810917"/>
                </a:cubicBezTo>
                <a:lnTo>
                  <a:pt x="8284448" y="6858000"/>
                </a:lnTo>
                <a:lnTo>
                  <a:pt x="1225332" y="6858000"/>
                </a:lnTo>
                <a:lnTo>
                  <a:pt x="1163726" y="6801098"/>
                </a:lnTo>
                <a:cubicBezTo>
                  <a:pt x="596622" y="6224771"/>
                  <a:pt x="191778" y="5483545"/>
                  <a:pt x="24800" y="4654257"/>
                </a:cubicBezTo>
                <a:lnTo>
                  <a:pt x="0" y="4489113"/>
                </a:lnTo>
                <a:close/>
              </a:path>
            </a:pathLst>
          </a:custGeom>
          <a:solidFill>
            <a:schemeClr val="bg2">
              <a:alpha val="30000"/>
            </a:schemeClr>
          </a:solidFill>
          <a:ln w="9525" cap="flat">
            <a:noFill/>
            <a:prstDash val="solid"/>
            <a:miter/>
          </a:ln>
        </p:spPr>
        <p:txBody>
          <a:bodyPr wrap="square" rtlCol="0" anchor="ctr">
            <a:noAutofit/>
          </a:bodyPr>
          <a:lstStyle/>
          <a:p>
            <a:endParaRPr lang="en-US"/>
          </a:p>
        </p:txBody>
      </p:sp>
      <p:sp>
        <p:nvSpPr>
          <p:cNvPr id="16" name="Texture">
            <a:extLst>
              <a:ext uri="{FF2B5EF4-FFF2-40B4-BE49-F238E27FC236}">
                <a16:creationId xmlns:a16="http://schemas.microsoft.com/office/drawing/2014/main" id="{DC83D935-436B-4F4D-A47B-4FD95E2C1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lIns="0" rIns="0" rtlCol="0" anchor="ctr"/>
          <a:lstStyle/>
          <a:p>
            <a:endParaRPr lang="en-US"/>
          </a:p>
        </p:txBody>
      </p:sp>
      <p:sp>
        <p:nvSpPr>
          <p:cNvPr id="2" name="Title 1">
            <a:extLst>
              <a:ext uri="{FF2B5EF4-FFF2-40B4-BE49-F238E27FC236}">
                <a16:creationId xmlns:a16="http://schemas.microsoft.com/office/drawing/2014/main" id="{30114112-CFBB-E55B-4649-512EF93C50FA}"/>
              </a:ext>
            </a:extLst>
          </p:cNvPr>
          <p:cNvSpPr>
            <a:spLocks noGrp="1"/>
          </p:cNvSpPr>
          <p:nvPr>
            <p:ph type="title"/>
          </p:nvPr>
        </p:nvSpPr>
        <p:spPr>
          <a:xfrm>
            <a:off x="8463616" y="668049"/>
            <a:ext cx="3286423" cy="5433729"/>
          </a:xfrm>
        </p:spPr>
        <p:txBody>
          <a:bodyPr>
            <a:normAutofit/>
          </a:bodyPr>
          <a:lstStyle/>
          <a:p>
            <a:r>
              <a:rPr lang="en-US"/>
              <a:t>Physical Examination</a:t>
            </a:r>
          </a:p>
        </p:txBody>
      </p:sp>
      <p:sp>
        <p:nvSpPr>
          <p:cNvPr id="3" name="Content Placeholder 2">
            <a:extLst>
              <a:ext uri="{FF2B5EF4-FFF2-40B4-BE49-F238E27FC236}">
                <a16:creationId xmlns:a16="http://schemas.microsoft.com/office/drawing/2014/main" id="{F96A527B-9183-57BF-5D09-78851A79C416}"/>
              </a:ext>
            </a:extLst>
          </p:cNvPr>
          <p:cNvSpPr>
            <a:spLocks/>
          </p:cNvSpPr>
          <p:nvPr/>
        </p:nvSpPr>
        <p:spPr>
          <a:xfrm>
            <a:off x="457200" y="2049636"/>
            <a:ext cx="5300865" cy="2814411"/>
          </a:xfrm>
          <a:prstGeom prst="rect">
            <a:avLst/>
          </a:prstGeom>
        </p:spPr>
        <p:txBody>
          <a:bodyPr>
            <a:normAutofit/>
          </a:bodyPr>
          <a:lstStyle/>
          <a:p>
            <a:pPr defTabSz="621792">
              <a:lnSpc>
                <a:spcPct val="90000"/>
              </a:lnSpc>
              <a:spcAft>
                <a:spcPts val="600"/>
              </a:spcAft>
            </a:pPr>
            <a:r>
              <a:rPr lang="en-US" sz="1224" kern="1200">
                <a:solidFill>
                  <a:schemeClr val="tx1"/>
                </a:solidFill>
                <a:latin typeface="+mn-lt"/>
                <a:ea typeface="+mn-ea"/>
                <a:cs typeface="+mn-cs"/>
              </a:rPr>
              <a:t>General: well-appearing and in no acute distress. </a:t>
            </a:r>
            <a:r>
              <a:rPr lang="en-US" sz="1224" kern="0">
                <a:solidFill>
                  <a:schemeClr val="tx1"/>
                </a:solidFill>
                <a:latin typeface="Times New Roman" panose="02020603050405020304" pitchFamily="18" charset="0"/>
                <a:ea typeface="MS Mincho" panose="02020609040205080304" pitchFamily="49" charset="-128"/>
                <a:cs typeface="+mn-cs"/>
              </a:rPr>
              <a:t>Alert and oriented x3.</a:t>
            </a:r>
            <a:r>
              <a:rPr lang="en-US" sz="1224" kern="1200">
                <a:solidFill>
                  <a:schemeClr val="tx1"/>
                </a:solidFill>
                <a:latin typeface="+mn-lt"/>
                <a:ea typeface="+mn-ea"/>
                <a:cs typeface="+mn-cs"/>
              </a:rPr>
              <a:t> </a:t>
            </a:r>
          </a:p>
          <a:p>
            <a:pPr defTabSz="621792">
              <a:lnSpc>
                <a:spcPct val="90000"/>
              </a:lnSpc>
              <a:spcAft>
                <a:spcPts val="600"/>
              </a:spcAft>
            </a:pPr>
            <a:r>
              <a:rPr lang="en-US" sz="1224" kern="1200">
                <a:solidFill>
                  <a:schemeClr val="tx1"/>
                </a:solidFill>
                <a:latin typeface="+mn-lt"/>
                <a:ea typeface="+mn-ea"/>
                <a:cs typeface="+mn-cs"/>
              </a:rPr>
              <a:t>HEENT: normocephalic and atraumatic. Neck supple, symmetric, and absence of masses. Thyroid, nonpalpable. Trachea midline. Sclera white, pupils equal, round, and reaction to light and accommodation. Bilateral tympanic membrane intact and absence of redness of edema in the ear canal.  ​</a:t>
            </a:r>
          </a:p>
          <a:p>
            <a:pPr defTabSz="621792">
              <a:lnSpc>
                <a:spcPct val="90000"/>
              </a:lnSpc>
              <a:spcAft>
                <a:spcPts val="600"/>
              </a:spcAft>
            </a:pPr>
            <a:r>
              <a:rPr lang="en-US" sz="1224" kern="1200">
                <a:solidFill>
                  <a:schemeClr val="tx1"/>
                </a:solidFill>
                <a:latin typeface="+mn-lt"/>
                <a:ea typeface="+mn-ea"/>
                <a:cs typeface="+mn-cs"/>
              </a:rPr>
              <a:t>Respiratory: respiratory effort unlabored and no acute distress​</a:t>
            </a:r>
          </a:p>
          <a:p>
            <a:pPr defTabSz="621792">
              <a:lnSpc>
                <a:spcPct val="90000"/>
              </a:lnSpc>
              <a:spcAft>
                <a:spcPts val="600"/>
              </a:spcAft>
            </a:pPr>
            <a:r>
              <a:rPr lang="en-US" sz="1224" kern="1200">
                <a:solidFill>
                  <a:schemeClr val="tx1"/>
                </a:solidFill>
                <a:latin typeface="+mn-lt"/>
                <a:ea typeface="+mn-ea"/>
                <a:cs typeface="+mn-cs"/>
              </a:rPr>
              <a:t>Cardiovascular: audible S1/S2 sounds. Absence of murmur, gallops, or rubs. ​</a:t>
            </a:r>
          </a:p>
          <a:p>
            <a:pPr defTabSz="621792">
              <a:lnSpc>
                <a:spcPct val="90000"/>
              </a:lnSpc>
              <a:spcAft>
                <a:spcPts val="600"/>
              </a:spcAft>
            </a:pPr>
            <a:r>
              <a:rPr lang="en-US" sz="1224" kern="1200">
                <a:solidFill>
                  <a:schemeClr val="tx1"/>
                </a:solidFill>
                <a:latin typeface="+mn-lt"/>
                <a:ea typeface="+mn-ea"/>
                <a:cs typeface="+mn-cs"/>
              </a:rPr>
              <a:t>Abdominal: abdomen is flat upon inspection, no distention. Bowel sounds normoactive. Abdomen is soft upon palpation with no abdominal tenderness throughout. Absence of mass, hernias, or skin lesions. Absence of CVA tenderness. ​</a:t>
            </a:r>
          </a:p>
          <a:p>
            <a:pPr defTabSz="621792">
              <a:lnSpc>
                <a:spcPct val="90000"/>
              </a:lnSpc>
              <a:spcAft>
                <a:spcPts val="600"/>
              </a:spcAft>
            </a:pPr>
            <a:r>
              <a:rPr lang="en-US" sz="1224" kern="1200">
                <a:solidFill>
                  <a:schemeClr val="tx1"/>
                </a:solidFill>
                <a:latin typeface="+mn-lt"/>
                <a:ea typeface="+mn-ea"/>
                <a:cs typeface="+mn-cs"/>
              </a:rPr>
              <a:t>Integumentary: skin warm and dry. Pale in color. Capillary refill less than 2 seconds. Absence of jaundice, pallor, bruising, erythema, lesions, or rashes. ​</a:t>
            </a:r>
          </a:p>
          <a:p>
            <a:pPr>
              <a:lnSpc>
                <a:spcPct val="90000"/>
              </a:lnSpc>
              <a:spcAft>
                <a:spcPts val="600"/>
              </a:spcAft>
            </a:pPr>
            <a:endParaRPr lang="en-US"/>
          </a:p>
        </p:txBody>
      </p:sp>
      <p:sp>
        <p:nvSpPr>
          <p:cNvPr id="4" name="TextBox 3">
            <a:extLst>
              <a:ext uri="{FF2B5EF4-FFF2-40B4-BE49-F238E27FC236}">
                <a16:creationId xmlns:a16="http://schemas.microsoft.com/office/drawing/2014/main" id="{544A0649-D40D-3ADF-39DA-87B4D053ED70}"/>
              </a:ext>
            </a:extLst>
          </p:cNvPr>
          <p:cNvSpPr txBox="1"/>
          <p:nvPr/>
        </p:nvSpPr>
        <p:spPr>
          <a:xfrm>
            <a:off x="6133685" y="2049636"/>
            <a:ext cx="1809894" cy="1783264"/>
          </a:xfrm>
          <a:prstGeom prst="rect">
            <a:avLst/>
          </a:prstGeom>
          <a:noFill/>
        </p:spPr>
        <p:txBody>
          <a:bodyPr wrap="square" rtlCol="0">
            <a:spAutoFit/>
          </a:bodyPr>
          <a:lstStyle/>
          <a:p>
            <a:pPr defTabSz="621792">
              <a:spcAft>
                <a:spcPts val="600"/>
              </a:spcAft>
            </a:pPr>
            <a:r>
              <a:rPr lang="en-US" sz="1224" kern="1200">
                <a:solidFill>
                  <a:schemeClr val="tx1"/>
                </a:solidFill>
                <a:latin typeface="+mn-lt"/>
                <a:ea typeface="+mn-ea"/>
                <a:cs typeface="+mn-cs"/>
              </a:rPr>
              <a:t>Vital Signs: </a:t>
            </a:r>
          </a:p>
          <a:p>
            <a:pPr marL="194310" indent="-194310" defTabSz="621792">
              <a:spcAft>
                <a:spcPts val="600"/>
              </a:spcAft>
              <a:buFont typeface="Arial" panose="020B0604020202020204" pitchFamily="34" charset="0"/>
              <a:buChar char="•"/>
            </a:pPr>
            <a:r>
              <a:rPr lang="en-US" sz="1224" kern="1200">
                <a:solidFill>
                  <a:schemeClr val="tx1"/>
                </a:solidFill>
                <a:latin typeface="+mn-lt"/>
                <a:ea typeface="+mn-ea"/>
                <a:cs typeface="+mn-cs"/>
              </a:rPr>
              <a:t>BP: 127/78</a:t>
            </a:r>
          </a:p>
          <a:p>
            <a:pPr marL="194310" indent="-194310" defTabSz="621792">
              <a:spcAft>
                <a:spcPts val="600"/>
              </a:spcAft>
              <a:buFont typeface="Arial" panose="020B0604020202020204" pitchFamily="34" charset="0"/>
              <a:buChar char="•"/>
            </a:pPr>
            <a:r>
              <a:rPr lang="en-US" sz="1224" kern="1200">
                <a:solidFill>
                  <a:schemeClr val="tx1"/>
                </a:solidFill>
                <a:latin typeface="+mn-lt"/>
                <a:ea typeface="+mn-ea"/>
                <a:cs typeface="+mn-cs"/>
              </a:rPr>
              <a:t>P: 87</a:t>
            </a:r>
          </a:p>
          <a:p>
            <a:pPr marL="194310" indent="-194310" defTabSz="621792">
              <a:spcAft>
                <a:spcPts val="600"/>
              </a:spcAft>
              <a:buFont typeface="Arial" panose="020B0604020202020204" pitchFamily="34" charset="0"/>
              <a:buChar char="•"/>
            </a:pPr>
            <a:r>
              <a:rPr lang="en-US" sz="1224" kern="1200">
                <a:solidFill>
                  <a:schemeClr val="tx1"/>
                </a:solidFill>
                <a:latin typeface="+mn-lt"/>
                <a:ea typeface="+mn-ea"/>
                <a:cs typeface="+mn-cs"/>
              </a:rPr>
              <a:t>R: 17</a:t>
            </a:r>
          </a:p>
          <a:p>
            <a:pPr marL="194310" indent="-194310" defTabSz="621792">
              <a:spcAft>
                <a:spcPts val="600"/>
              </a:spcAft>
              <a:buFont typeface="Arial" panose="020B0604020202020204" pitchFamily="34" charset="0"/>
              <a:buChar char="•"/>
            </a:pPr>
            <a:r>
              <a:rPr lang="en-US" sz="1224" kern="1200">
                <a:solidFill>
                  <a:schemeClr val="tx1"/>
                </a:solidFill>
                <a:latin typeface="+mn-lt"/>
                <a:ea typeface="+mn-ea"/>
                <a:cs typeface="+mn-cs"/>
              </a:rPr>
              <a:t>O2 sat: 98%</a:t>
            </a:r>
          </a:p>
          <a:p>
            <a:pPr marL="194310" indent="-194310" defTabSz="621792">
              <a:spcAft>
                <a:spcPts val="600"/>
              </a:spcAft>
              <a:buFont typeface="Arial" panose="020B0604020202020204" pitchFamily="34" charset="0"/>
              <a:buChar char="•"/>
            </a:pPr>
            <a:r>
              <a:rPr lang="en-US" sz="1224" kern="1200">
                <a:solidFill>
                  <a:schemeClr val="tx1"/>
                </a:solidFill>
                <a:latin typeface="+mn-lt"/>
                <a:ea typeface="+mn-ea"/>
                <a:cs typeface="+mn-cs"/>
              </a:rPr>
              <a:t>Temp: 98 </a:t>
            </a:r>
          </a:p>
          <a:p>
            <a:pPr marL="194310" indent="-194310" defTabSz="621792">
              <a:spcAft>
                <a:spcPts val="600"/>
              </a:spcAft>
              <a:buFont typeface="Arial" panose="020B0604020202020204" pitchFamily="34" charset="0"/>
              <a:buChar char="•"/>
            </a:pPr>
            <a:r>
              <a:rPr lang="en-US" sz="1224" kern="1200" err="1">
                <a:solidFill>
                  <a:schemeClr val="tx1"/>
                </a:solidFill>
                <a:latin typeface="+mn-lt"/>
                <a:ea typeface="+mn-ea"/>
                <a:cs typeface="+mn-cs"/>
              </a:rPr>
              <a:t>Wt</a:t>
            </a:r>
            <a:r>
              <a:rPr lang="en-US" sz="1224" kern="1200">
                <a:solidFill>
                  <a:schemeClr val="tx1"/>
                </a:solidFill>
                <a:latin typeface="+mn-lt"/>
                <a:ea typeface="+mn-ea"/>
                <a:cs typeface="+mn-cs"/>
              </a:rPr>
              <a:t>: 235lb 14.3 oz</a:t>
            </a:r>
          </a:p>
          <a:p>
            <a:pPr marL="194310" indent="-194310" defTabSz="621792">
              <a:spcAft>
                <a:spcPts val="600"/>
              </a:spcAft>
              <a:buFont typeface="Arial" panose="020B0604020202020204" pitchFamily="34" charset="0"/>
              <a:buChar char="•"/>
            </a:pPr>
            <a:r>
              <a:rPr lang="en-US" sz="1224" kern="1200" err="1">
                <a:solidFill>
                  <a:schemeClr val="tx1"/>
                </a:solidFill>
                <a:latin typeface="+mn-lt"/>
                <a:ea typeface="+mn-ea"/>
                <a:cs typeface="+mn-cs"/>
              </a:rPr>
              <a:t>Ht</a:t>
            </a:r>
            <a:r>
              <a:rPr lang="en-US" sz="1224" kern="1200">
                <a:solidFill>
                  <a:schemeClr val="tx1"/>
                </a:solidFill>
                <a:latin typeface="+mn-lt"/>
                <a:ea typeface="+mn-ea"/>
                <a:cs typeface="+mn-cs"/>
              </a:rPr>
              <a:t>: 6’</a:t>
            </a:r>
          </a:p>
          <a:p>
            <a:pPr marL="194310" indent="-194310" defTabSz="621792">
              <a:spcAft>
                <a:spcPts val="600"/>
              </a:spcAft>
              <a:buFont typeface="Arial" panose="020B0604020202020204" pitchFamily="34" charset="0"/>
              <a:buChar char="•"/>
            </a:pPr>
            <a:r>
              <a:rPr lang="en-US" sz="1224" kern="1200">
                <a:solidFill>
                  <a:schemeClr val="tx1"/>
                </a:solidFill>
                <a:latin typeface="+mn-lt"/>
                <a:ea typeface="+mn-ea"/>
                <a:cs typeface="+mn-cs"/>
              </a:rPr>
              <a:t>BMI: 31.99</a:t>
            </a:r>
            <a:endParaRPr lang="en-US"/>
          </a:p>
        </p:txBody>
      </p:sp>
    </p:spTree>
    <p:extLst>
      <p:ext uri="{BB962C8B-B14F-4D97-AF65-F5344CB8AC3E}">
        <p14:creationId xmlns:p14="http://schemas.microsoft.com/office/powerpoint/2010/main" val="2159149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94C1A-D1DA-9BC0-6984-EC617ED965BD}"/>
              </a:ext>
            </a:extLst>
          </p:cNvPr>
          <p:cNvSpPr>
            <a:spLocks noGrp="1"/>
          </p:cNvSpPr>
          <p:nvPr>
            <p:ph type="title"/>
          </p:nvPr>
        </p:nvSpPr>
        <p:spPr/>
        <p:txBody>
          <a:bodyPr/>
          <a:lstStyle/>
          <a:p>
            <a:r>
              <a:rPr lang="en-US" dirty="0"/>
              <a:t>Assessment</a:t>
            </a:r>
          </a:p>
        </p:txBody>
      </p:sp>
      <p:sp>
        <p:nvSpPr>
          <p:cNvPr id="3" name="Content Placeholder 2">
            <a:extLst>
              <a:ext uri="{FF2B5EF4-FFF2-40B4-BE49-F238E27FC236}">
                <a16:creationId xmlns:a16="http://schemas.microsoft.com/office/drawing/2014/main" id="{0A3E3EB7-08F5-F694-88E7-A06CA77FFE02}"/>
              </a:ext>
            </a:extLst>
          </p:cNvPr>
          <p:cNvSpPr>
            <a:spLocks noGrp="1"/>
          </p:cNvSpPr>
          <p:nvPr>
            <p:ph idx="1"/>
          </p:nvPr>
        </p:nvSpPr>
        <p:spPr/>
        <p:txBody>
          <a:bodyPr>
            <a:normAutofit/>
          </a:bodyPr>
          <a:lstStyle/>
          <a:p>
            <a:r>
              <a:rPr lang="en-US" dirty="0"/>
              <a:t>Pertinent Positives:</a:t>
            </a:r>
          </a:p>
          <a:p>
            <a:pPr lvl="1"/>
            <a:r>
              <a:rPr lang="en-US" dirty="0"/>
              <a:t>Occasional blood in the urine</a:t>
            </a:r>
          </a:p>
          <a:p>
            <a:pPr lvl="1"/>
            <a:r>
              <a:rPr lang="en-US" dirty="0"/>
              <a:t>Family history of prostate cancer and breast cancer </a:t>
            </a:r>
          </a:p>
          <a:p>
            <a:r>
              <a:rPr lang="en-US" dirty="0"/>
              <a:t>Pertinent Negatives</a:t>
            </a:r>
          </a:p>
          <a:p>
            <a:pPr lvl="1"/>
            <a:r>
              <a:rPr lang="en-US" dirty="0"/>
              <a:t>Denies fever, chills, or concerning symptoms for infectious etiology of symptoms </a:t>
            </a:r>
          </a:p>
          <a:p>
            <a:pPr lvl="1"/>
            <a:r>
              <a:rPr lang="en-US" dirty="0"/>
              <a:t>Denies pain with urination, difficulty starting stream, dribbling, increase in frequency, or flank pain</a:t>
            </a:r>
          </a:p>
          <a:p>
            <a:pPr lvl="1"/>
            <a:r>
              <a:rPr lang="en-US" dirty="0"/>
              <a:t>Denies family history of kidney disease</a:t>
            </a:r>
          </a:p>
          <a:p>
            <a:pPr lvl="1"/>
            <a:r>
              <a:rPr lang="en-US" dirty="0"/>
              <a:t>Denies history of bleeding disorder or taking anticoagulants.</a:t>
            </a:r>
          </a:p>
          <a:p>
            <a:r>
              <a:rPr lang="en-US" dirty="0"/>
              <a:t>Previous Labs: none </a:t>
            </a:r>
          </a:p>
        </p:txBody>
      </p:sp>
      <p:sp>
        <p:nvSpPr>
          <p:cNvPr id="4" name="TextBox 3">
            <a:extLst>
              <a:ext uri="{FF2B5EF4-FFF2-40B4-BE49-F238E27FC236}">
                <a16:creationId xmlns:a16="http://schemas.microsoft.com/office/drawing/2014/main" id="{8291FFAB-1028-0AF8-70E0-70AA0A9C0682}"/>
              </a:ext>
            </a:extLst>
          </p:cNvPr>
          <p:cNvSpPr txBox="1"/>
          <p:nvPr/>
        </p:nvSpPr>
        <p:spPr>
          <a:xfrm>
            <a:off x="0" y="6280064"/>
            <a:ext cx="2771554" cy="369332"/>
          </a:xfrm>
          <a:prstGeom prst="rect">
            <a:avLst/>
          </a:prstGeom>
          <a:noFill/>
        </p:spPr>
        <p:txBody>
          <a:bodyPr wrap="square" rtlCol="0">
            <a:spAutoFit/>
          </a:bodyPr>
          <a:lstStyle/>
          <a:p>
            <a:r>
              <a:rPr lang="en-US" dirty="0"/>
              <a:t>(</a:t>
            </a:r>
            <a:r>
              <a:rPr lang="en-US" dirty="0" err="1"/>
              <a:t>Perazella</a:t>
            </a:r>
            <a:r>
              <a:rPr lang="en-US" dirty="0"/>
              <a:t> &amp; O’Leary 2021)</a:t>
            </a:r>
          </a:p>
        </p:txBody>
      </p:sp>
    </p:spTree>
    <p:extLst>
      <p:ext uri="{BB962C8B-B14F-4D97-AF65-F5344CB8AC3E}">
        <p14:creationId xmlns:p14="http://schemas.microsoft.com/office/powerpoint/2010/main" val="2112305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sp>
        <p:nvSpPr>
          <p:cNvPr id="13"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C51A440D-C03F-4F53-292A-818C29346752}"/>
              </a:ext>
            </a:extLst>
          </p:cNvPr>
          <p:cNvSpPr>
            <a:spLocks noGrp="1"/>
          </p:cNvSpPr>
          <p:nvPr>
            <p:ph type="title"/>
          </p:nvPr>
        </p:nvSpPr>
        <p:spPr>
          <a:xfrm>
            <a:off x="457200" y="-277019"/>
            <a:ext cx="11187316" cy="1325563"/>
          </a:xfrm>
        </p:spPr>
        <p:txBody>
          <a:bodyPr>
            <a:normAutofit/>
          </a:bodyPr>
          <a:lstStyle/>
          <a:p>
            <a:r>
              <a:rPr lang="en-US" dirty="0"/>
              <a:t>Diagnostics </a:t>
            </a:r>
          </a:p>
        </p:txBody>
      </p:sp>
      <p:graphicFrame>
        <p:nvGraphicFramePr>
          <p:cNvPr id="5" name="Content Placeholder 2">
            <a:extLst>
              <a:ext uri="{FF2B5EF4-FFF2-40B4-BE49-F238E27FC236}">
                <a16:creationId xmlns:a16="http://schemas.microsoft.com/office/drawing/2014/main" id="{A1470260-E4EF-528A-16D8-F014CCFA5330}"/>
              </a:ext>
            </a:extLst>
          </p:cNvPr>
          <p:cNvGraphicFramePr>
            <a:graphicFrameLocks noGrp="1"/>
          </p:cNvGraphicFramePr>
          <p:nvPr>
            <p:ph idx="1"/>
            <p:extLst>
              <p:ext uri="{D42A27DB-BD31-4B8C-83A1-F6EECF244321}">
                <p14:modId xmlns:p14="http://schemas.microsoft.com/office/powerpoint/2010/main" val="466429419"/>
              </p:ext>
            </p:extLst>
          </p:nvPr>
        </p:nvGraphicFramePr>
        <p:xfrm>
          <a:off x="457126" y="1048544"/>
          <a:ext cx="11187390" cy="40798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id="{00C26C5E-A0DA-786A-E8B5-E01F1B10968C}"/>
              </a:ext>
            </a:extLst>
          </p:cNvPr>
          <p:cNvSpPr txBox="1"/>
          <p:nvPr/>
        </p:nvSpPr>
        <p:spPr>
          <a:xfrm>
            <a:off x="457126" y="6101982"/>
            <a:ext cx="3359888" cy="646331"/>
          </a:xfrm>
          <a:prstGeom prst="rect">
            <a:avLst/>
          </a:prstGeom>
          <a:noFill/>
        </p:spPr>
        <p:txBody>
          <a:bodyPr wrap="square" rtlCol="0">
            <a:spAutoFit/>
          </a:bodyPr>
          <a:lstStyle/>
          <a:p>
            <a:r>
              <a:rPr lang="en-US" dirty="0"/>
              <a:t>(Friedman, 2022; </a:t>
            </a:r>
            <a:r>
              <a:rPr lang="en-US" dirty="0" err="1"/>
              <a:t>Perazella</a:t>
            </a:r>
            <a:r>
              <a:rPr lang="en-US" dirty="0"/>
              <a:t> &amp; O’Leary, 2021; Viera 2023)</a:t>
            </a:r>
          </a:p>
        </p:txBody>
      </p:sp>
    </p:spTree>
    <p:extLst>
      <p:ext uri="{BB962C8B-B14F-4D97-AF65-F5344CB8AC3E}">
        <p14:creationId xmlns:p14="http://schemas.microsoft.com/office/powerpoint/2010/main" val="3392204203"/>
      </p:ext>
    </p:extLst>
  </p:cSld>
  <p:clrMapOvr>
    <a:masterClrMapping/>
  </p:clrMapOvr>
</p:sld>
</file>

<file path=ppt/theme/theme1.xml><?xml version="1.0" encoding="utf-8"?>
<a:theme xmlns:a="http://schemas.openxmlformats.org/drawingml/2006/main" name="TropicVTI">
  <a:themeElements>
    <a:clrScheme name="AnalogousFromRegularSeed_2SEEDS">
      <a:dk1>
        <a:srgbClr val="000000"/>
      </a:dk1>
      <a:lt1>
        <a:srgbClr val="FFFFFF"/>
      </a:lt1>
      <a:dk2>
        <a:srgbClr val="23323E"/>
      </a:dk2>
      <a:lt2>
        <a:srgbClr val="E8E3E2"/>
      </a:lt2>
      <a:accent1>
        <a:srgbClr val="3B94B1"/>
      </a:accent1>
      <a:accent2>
        <a:srgbClr val="46B4A1"/>
      </a:accent2>
      <a:accent3>
        <a:srgbClr val="4D74C3"/>
      </a:accent3>
      <a:accent4>
        <a:srgbClr val="B13B58"/>
      </a:accent4>
      <a:accent5>
        <a:srgbClr val="C3604D"/>
      </a:accent5>
      <a:accent6>
        <a:srgbClr val="B1803B"/>
      </a:accent6>
      <a:hlink>
        <a:srgbClr val="BF5F3F"/>
      </a:hlink>
      <a:folHlink>
        <a:srgbClr val="7F7F7F"/>
      </a:folHlink>
    </a:clrScheme>
    <a:fontScheme name="Tropic">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picVTI" id="{DE8751F2-0439-4D1D-A674-AFC241C9701D}" vid="{C41D9140-98E0-4A26-97C4-97FDCB8D6E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2957</TotalTime>
  <Words>2654</Words>
  <Application>Microsoft Macintosh PowerPoint</Application>
  <PresentationFormat>Widescreen</PresentationFormat>
  <Paragraphs>156</Paragraphs>
  <Slides>17</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Gill Sans Nova</vt:lpstr>
      <vt:lpstr>Times New Roman</vt:lpstr>
      <vt:lpstr>TropicVTI</vt:lpstr>
      <vt:lpstr>Patient Case Presentation </vt:lpstr>
      <vt:lpstr>Opening Remarks </vt:lpstr>
      <vt:lpstr>History</vt:lpstr>
      <vt:lpstr>HPI</vt:lpstr>
      <vt:lpstr>What are some other questions that could have been asked during the HPI?</vt:lpstr>
      <vt:lpstr>Review of Systems</vt:lpstr>
      <vt:lpstr>Physical Examination</vt:lpstr>
      <vt:lpstr>Assessment</vt:lpstr>
      <vt:lpstr>Diagnostics </vt:lpstr>
      <vt:lpstr>What other tests could have been done for elevated liver enzymes?</vt:lpstr>
      <vt:lpstr>Pathophysiology of Hematuria</vt:lpstr>
      <vt:lpstr>Diagnostic Pathway for Hematuria</vt:lpstr>
      <vt:lpstr>Elevated liver enzymes</vt:lpstr>
      <vt:lpstr>Management Course to Date</vt:lpstr>
      <vt:lpstr>Summary</vt:lpstr>
      <vt:lpstr>Has anyone had a similar patient in their clinical rotation? If so, what was done differently?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Case Presentation </dc:title>
  <dc:creator>Cassidy L. Freeman</dc:creator>
  <cp:lastModifiedBy>Cassidy L. Freeman</cp:lastModifiedBy>
  <cp:revision>4</cp:revision>
  <dcterms:created xsi:type="dcterms:W3CDTF">2023-12-09T14:23:47Z</dcterms:created>
  <dcterms:modified xsi:type="dcterms:W3CDTF">2025-04-16T02:29:55Z</dcterms:modified>
</cp:coreProperties>
</file>